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13"/>
  </p:notesMasterIdLst>
  <p:sldIdLst>
    <p:sldId id="260" r:id="rId2"/>
    <p:sldId id="261" r:id="rId3"/>
    <p:sldId id="262" r:id="rId4"/>
    <p:sldId id="263" r:id="rId5"/>
    <p:sldId id="264" r:id="rId6"/>
    <p:sldId id="265" r:id="rId7"/>
    <p:sldId id="266" r:id="rId8"/>
    <p:sldId id="272" r:id="rId9"/>
    <p:sldId id="273" r:id="rId10"/>
    <p:sldId id="274" r:id="rId11"/>
    <p:sldId id="267" r:id="rId12"/>
  </p:sldIdLst>
  <p:sldSz cx="9144000" cy="5143500" type="screen16x9"/>
  <p:notesSz cx="6858000" cy="9144000"/>
  <p:embeddedFontLst>
    <p:embeddedFont>
      <p:font typeface="Comic Sans MS" panose="030F0702030302020204" pitchFamily="66" charset="0"/>
      <p:regular r:id="rId14"/>
      <p:bold r:id="rId15"/>
      <p:italic r:id="rId16"/>
      <p:boldItalic r:id="rId17"/>
    </p:embeddedFont>
    <p:embeddedFont>
      <p:font typeface="Proxima Nova"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1354EA-329A-46BC-9569-C0FBDA5ED688}" v="4" dt="2021-07-11T16:20:01.159"/>
  </p1510:revLst>
</p1510:revInfo>
</file>

<file path=ppt/tableStyles.xml><?xml version="1.0" encoding="utf-8"?>
<a:tblStyleLst xmlns:a="http://schemas.openxmlformats.org/drawingml/2006/main" def="{C4D73D08-A8D2-4B1C-A89F-2B344AA53213}">
  <a:tblStyle styleId="{C4D73D08-A8D2-4B1C-A89F-2B344AA53213}" styleName="Table_0">
    <a:wholeTbl>
      <a:tcTxStyle>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FC00092-7D1A-40B2-BC1D-241EEEDEC8FA}" styleName="Table_1">
    <a:wholeTbl>
      <a:tcTxStyle>
        <a:font>
          <a:latin typeface="Arial"/>
          <a:ea typeface="Arial"/>
          <a:cs typeface="Arial"/>
        </a:font>
        <a:srgbClr val="000000"/>
      </a:tcTxStyle>
      <a:tcStyle>
        <a:tcBdr>
          <a:left>
            <a:ln w="12700" cap="flat" cmpd="sng">
              <a:solidFill>
                <a:srgbClr val="000000"/>
              </a:solidFill>
              <a:prstDash val="solid"/>
              <a:round/>
              <a:headEnd type="none" w="med" len="med"/>
              <a:tailEnd type="none" w="med" len="med"/>
            </a:ln>
          </a:left>
          <a:right>
            <a:ln w="12700" cap="flat" cmpd="sng">
              <a:solidFill>
                <a:srgbClr val="000000"/>
              </a:solidFill>
              <a:prstDash val="solid"/>
              <a:round/>
              <a:headEnd type="none" w="med" len="med"/>
              <a:tailEnd type="none" w="med" len="med"/>
            </a:ln>
          </a:right>
          <a:top>
            <a:ln w="12700" cap="flat" cmpd="sng">
              <a:solidFill>
                <a:srgbClr val="000000"/>
              </a:solidFill>
              <a:prstDash val="solid"/>
              <a:round/>
              <a:headEnd type="none" w="med" len="med"/>
              <a:tailEnd type="none" w="med" len="med"/>
            </a:ln>
          </a:top>
          <a:bottom>
            <a:ln w="12700" cap="flat" cmpd="sng">
              <a:solidFill>
                <a:srgbClr val="000000"/>
              </a:solidFill>
              <a:prstDash val="solid"/>
              <a:round/>
              <a:headEnd type="none" w="med" len="med"/>
              <a:tailEnd type="none" w="med" len="med"/>
            </a:ln>
          </a:bottom>
          <a:insideH>
            <a:ln w="12700" cap="flat" cmpd="sng">
              <a:solidFill>
                <a:srgbClr val="000000"/>
              </a:solidFill>
              <a:prstDash val="solid"/>
              <a:round/>
              <a:headEnd type="none" w="med" len="med"/>
              <a:tailEnd type="none" w="med" len="med"/>
            </a:ln>
          </a:insideH>
          <a:insideV>
            <a:ln w="12700"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82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15000"/>
              </a:lnSpc>
              <a:spcBef>
                <a:spcPts val="0"/>
              </a:spcBef>
              <a:spcAft>
                <a:spcPts val="1600"/>
              </a:spcAft>
              <a:buClr>
                <a:schemeClr val="dk1"/>
              </a:buClr>
              <a:buSzPct val="100000"/>
              <a:buFont typeface="Arial"/>
              <a:buNone/>
            </a:pPr>
            <a:r>
              <a:rPr lang="en"/>
              <a:t>Keep in mind you only have four panels to tell your story in comic form, and don’t forget to use your hero’s superpower(s)! This does NOT mean your story is only four sentences long - you will have to pick which parts you want to highlight in the four panels you have.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SzPct val="100000"/>
              <a:buFont typeface="Comic Sans MS"/>
              <a:buNone/>
              <a:defRPr sz="2800">
                <a:latin typeface="Comic Sans MS"/>
                <a:ea typeface="Comic Sans MS"/>
                <a:cs typeface="Comic Sans MS"/>
                <a:sym typeface="Comic Sans MS"/>
              </a:defRPr>
            </a:lvl1pPr>
            <a:lvl2pPr lvl="1">
              <a:spcBef>
                <a:spcPts val="0"/>
              </a:spcBef>
              <a:buSzPct val="100000"/>
              <a:buFont typeface="Comic Sans MS"/>
              <a:buNone/>
              <a:defRPr sz="2800">
                <a:latin typeface="Comic Sans MS"/>
                <a:ea typeface="Comic Sans MS"/>
                <a:cs typeface="Comic Sans MS"/>
                <a:sym typeface="Comic Sans MS"/>
              </a:defRPr>
            </a:lvl2pPr>
            <a:lvl3pPr lvl="2">
              <a:spcBef>
                <a:spcPts val="0"/>
              </a:spcBef>
              <a:buSzPct val="100000"/>
              <a:buFont typeface="Comic Sans MS"/>
              <a:buNone/>
              <a:defRPr sz="2800">
                <a:latin typeface="Comic Sans MS"/>
                <a:ea typeface="Comic Sans MS"/>
                <a:cs typeface="Comic Sans MS"/>
                <a:sym typeface="Comic Sans MS"/>
              </a:defRPr>
            </a:lvl3pPr>
            <a:lvl4pPr lvl="3">
              <a:spcBef>
                <a:spcPts val="0"/>
              </a:spcBef>
              <a:buSzPct val="100000"/>
              <a:buFont typeface="Comic Sans MS"/>
              <a:buNone/>
              <a:defRPr sz="2800">
                <a:latin typeface="Comic Sans MS"/>
                <a:ea typeface="Comic Sans MS"/>
                <a:cs typeface="Comic Sans MS"/>
                <a:sym typeface="Comic Sans MS"/>
              </a:defRPr>
            </a:lvl4pPr>
            <a:lvl5pPr lvl="4">
              <a:spcBef>
                <a:spcPts val="0"/>
              </a:spcBef>
              <a:buSzPct val="100000"/>
              <a:buFont typeface="Comic Sans MS"/>
              <a:buNone/>
              <a:defRPr sz="2800">
                <a:latin typeface="Comic Sans MS"/>
                <a:ea typeface="Comic Sans MS"/>
                <a:cs typeface="Comic Sans MS"/>
                <a:sym typeface="Comic Sans MS"/>
              </a:defRPr>
            </a:lvl5pPr>
            <a:lvl6pPr lvl="5">
              <a:spcBef>
                <a:spcPts val="0"/>
              </a:spcBef>
              <a:buSzPct val="100000"/>
              <a:buFont typeface="Comic Sans MS"/>
              <a:buNone/>
              <a:defRPr sz="2800">
                <a:latin typeface="Comic Sans MS"/>
                <a:ea typeface="Comic Sans MS"/>
                <a:cs typeface="Comic Sans MS"/>
                <a:sym typeface="Comic Sans MS"/>
              </a:defRPr>
            </a:lvl6pPr>
            <a:lvl7pPr lvl="6">
              <a:spcBef>
                <a:spcPts val="0"/>
              </a:spcBef>
              <a:buSzPct val="100000"/>
              <a:buFont typeface="Comic Sans MS"/>
              <a:buNone/>
              <a:defRPr sz="2800">
                <a:latin typeface="Comic Sans MS"/>
                <a:ea typeface="Comic Sans MS"/>
                <a:cs typeface="Comic Sans MS"/>
                <a:sym typeface="Comic Sans MS"/>
              </a:defRPr>
            </a:lvl7pPr>
            <a:lvl8pPr lvl="7">
              <a:spcBef>
                <a:spcPts val="0"/>
              </a:spcBef>
              <a:buSzPct val="100000"/>
              <a:buFont typeface="Comic Sans MS"/>
              <a:buNone/>
              <a:defRPr sz="2800">
                <a:latin typeface="Comic Sans MS"/>
                <a:ea typeface="Comic Sans MS"/>
                <a:cs typeface="Comic Sans MS"/>
                <a:sym typeface="Comic Sans MS"/>
              </a:defRPr>
            </a:lvl8pPr>
            <a:lvl9pPr lvl="8">
              <a:spcBef>
                <a:spcPts val="0"/>
              </a:spcBef>
              <a:buSzPct val="100000"/>
              <a:buFont typeface="Comic Sans MS"/>
              <a:buNone/>
              <a:defRPr sz="2800">
                <a:latin typeface="Comic Sans MS"/>
                <a:ea typeface="Comic Sans MS"/>
                <a:cs typeface="Comic Sans MS"/>
                <a:sym typeface="Comic Sans MS"/>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SzPct val="100000"/>
              <a:buFont typeface="Comic Sans MS"/>
              <a:buChar char="●"/>
              <a:defRPr sz="1800">
                <a:latin typeface="Comic Sans MS"/>
                <a:ea typeface="Comic Sans MS"/>
                <a:cs typeface="Comic Sans MS"/>
                <a:sym typeface="Comic Sans MS"/>
              </a:defRPr>
            </a:lvl1pPr>
            <a:lvl2pPr lvl="1">
              <a:lnSpc>
                <a:spcPct val="115000"/>
              </a:lnSpc>
              <a:spcBef>
                <a:spcPts val="0"/>
              </a:spcBef>
              <a:spcAft>
                <a:spcPts val="1600"/>
              </a:spcAft>
              <a:buFont typeface="Comic Sans MS"/>
              <a:buChar char="○"/>
              <a:defRPr>
                <a:latin typeface="Comic Sans MS"/>
                <a:ea typeface="Comic Sans MS"/>
                <a:cs typeface="Comic Sans MS"/>
                <a:sym typeface="Comic Sans MS"/>
              </a:defRPr>
            </a:lvl2pPr>
            <a:lvl3pPr lvl="2">
              <a:lnSpc>
                <a:spcPct val="115000"/>
              </a:lnSpc>
              <a:spcBef>
                <a:spcPts val="0"/>
              </a:spcBef>
              <a:spcAft>
                <a:spcPts val="1600"/>
              </a:spcAft>
              <a:buFont typeface="Comic Sans MS"/>
              <a:buChar char="■"/>
              <a:defRPr>
                <a:latin typeface="Comic Sans MS"/>
                <a:ea typeface="Comic Sans MS"/>
                <a:cs typeface="Comic Sans MS"/>
                <a:sym typeface="Comic Sans MS"/>
              </a:defRPr>
            </a:lvl3pPr>
            <a:lvl4pPr lvl="3">
              <a:lnSpc>
                <a:spcPct val="115000"/>
              </a:lnSpc>
              <a:spcBef>
                <a:spcPts val="0"/>
              </a:spcBef>
              <a:spcAft>
                <a:spcPts val="1600"/>
              </a:spcAft>
              <a:buFont typeface="Comic Sans MS"/>
              <a:buChar char="●"/>
              <a:defRPr>
                <a:latin typeface="Comic Sans MS"/>
                <a:ea typeface="Comic Sans MS"/>
                <a:cs typeface="Comic Sans MS"/>
                <a:sym typeface="Comic Sans MS"/>
              </a:defRPr>
            </a:lvl4pPr>
            <a:lvl5pPr lvl="4">
              <a:lnSpc>
                <a:spcPct val="115000"/>
              </a:lnSpc>
              <a:spcBef>
                <a:spcPts val="0"/>
              </a:spcBef>
              <a:spcAft>
                <a:spcPts val="1600"/>
              </a:spcAft>
              <a:buFont typeface="Comic Sans MS"/>
              <a:buChar char="○"/>
              <a:defRPr>
                <a:latin typeface="Comic Sans MS"/>
                <a:ea typeface="Comic Sans MS"/>
                <a:cs typeface="Comic Sans MS"/>
                <a:sym typeface="Comic Sans MS"/>
              </a:defRPr>
            </a:lvl5pPr>
            <a:lvl6pPr lvl="5">
              <a:lnSpc>
                <a:spcPct val="115000"/>
              </a:lnSpc>
              <a:spcBef>
                <a:spcPts val="0"/>
              </a:spcBef>
              <a:spcAft>
                <a:spcPts val="1600"/>
              </a:spcAft>
              <a:buFont typeface="Comic Sans MS"/>
              <a:buChar char="■"/>
              <a:defRPr>
                <a:latin typeface="Comic Sans MS"/>
                <a:ea typeface="Comic Sans MS"/>
                <a:cs typeface="Comic Sans MS"/>
                <a:sym typeface="Comic Sans MS"/>
              </a:defRPr>
            </a:lvl6pPr>
            <a:lvl7pPr lvl="6">
              <a:lnSpc>
                <a:spcPct val="115000"/>
              </a:lnSpc>
              <a:spcBef>
                <a:spcPts val="0"/>
              </a:spcBef>
              <a:spcAft>
                <a:spcPts val="1600"/>
              </a:spcAft>
              <a:buFont typeface="Comic Sans MS"/>
              <a:buChar char="●"/>
              <a:defRPr>
                <a:latin typeface="Comic Sans MS"/>
                <a:ea typeface="Comic Sans MS"/>
                <a:cs typeface="Comic Sans MS"/>
                <a:sym typeface="Comic Sans MS"/>
              </a:defRPr>
            </a:lvl7pPr>
            <a:lvl8pPr lvl="7">
              <a:lnSpc>
                <a:spcPct val="115000"/>
              </a:lnSpc>
              <a:spcBef>
                <a:spcPts val="0"/>
              </a:spcBef>
              <a:spcAft>
                <a:spcPts val="1600"/>
              </a:spcAft>
              <a:buFont typeface="Comic Sans MS"/>
              <a:buChar char="○"/>
              <a:defRPr>
                <a:latin typeface="Comic Sans MS"/>
                <a:ea typeface="Comic Sans MS"/>
                <a:cs typeface="Comic Sans MS"/>
                <a:sym typeface="Comic Sans MS"/>
              </a:defRPr>
            </a:lvl8pPr>
            <a:lvl9pPr lvl="8">
              <a:lnSpc>
                <a:spcPct val="115000"/>
              </a:lnSpc>
              <a:spcBef>
                <a:spcPts val="0"/>
              </a:spcBef>
              <a:spcAft>
                <a:spcPts val="1600"/>
              </a:spcAft>
              <a:buFont typeface="Comic Sans MS"/>
              <a:buChar char="■"/>
              <a:defRPr>
                <a:latin typeface="Comic Sans MS"/>
                <a:ea typeface="Comic Sans MS"/>
                <a:cs typeface="Comic Sans MS"/>
                <a:sym typeface="Comic Sans MS"/>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latin typeface="Comic Sans MS"/>
                <a:ea typeface="Comic Sans MS"/>
                <a:cs typeface="Comic Sans MS"/>
                <a:sym typeface="Comic Sans MS"/>
              </a:rPr>
              <a:t>‹#›</a:t>
            </a:fld>
            <a:endParaRPr lang="en" sz="1000">
              <a:latin typeface="Comic Sans MS"/>
              <a:ea typeface="Comic Sans MS"/>
              <a:cs typeface="Comic Sans MS"/>
              <a:sym typeface="Comic Sans M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Shape 136"/>
          <p:cNvPicPr preferRelativeResize="0"/>
          <p:nvPr/>
        </p:nvPicPr>
        <p:blipFill>
          <a:blip r:embed="rId3">
            <a:alphaModFix/>
          </a:blip>
          <a:stretch>
            <a:fillRect/>
          </a:stretch>
        </p:blipFill>
        <p:spPr>
          <a:xfrm>
            <a:off x="269375" y="2250125"/>
            <a:ext cx="8605250" cy="2736475"/>
          </a:xfrm>
          <a:prstGeom prst="rect">
            <a:avLst/>
          </a:prstGeom>
          <a:noFill/>
          <a:ln>
            <a:noFill/>
          </a:ln>
        </p:spPr>
      </p:pic>
      <p:sp>
        <p:nvSpPr>
          <p:cNvPr id="137" name="Shape 137"/>
          <p:cNvSpPr txBox="1">
            <a:spLocks noGrp="1"/>
          </p:cNvSpPr>
          <p:nvPr>
            <p:ph type="ctrTitle"/>
          </p:nvPr>
        </p:nvSpPr>
        <p:spPr>
          <a:xfrm>
            <a:off x="311700" y="43200"/>
            <a:ext cx="8520600" cy="1505100"/>
          </a:xfrm>
          <a:prstGeom prst="rect">
            <a:avLst/>
          </a:prstGeom>
        </p:spPr>
        <p:txBody>
          <a:bodyPr wrap="square" lIns="91425" tIns="91425" rIns="91425" bIns="91425" anchor="b" anchorCtr="0">
            <a:noAutofit/>
          </a:bodyPr>
          <a:lstStyle/>
          <a:p>
            <a:pPr lvl="0">
              <a:spcBef>
                <a:spcPts val="0"/>
              </a:spcBef>
              <a:buNone/>
            </a:pPr>
            <a:r>
              <a:rPr lang="en" sz="4800" b="1" dirty="0">
                <a:latin typeface="Comic Sans MS" panose="030F0702030302020204" pitchFamily="66" charset="0"/>
                <a:ea typeface="Lobster Two"/>
                <a:cs typeface="Lobster Two"/>
                <a:sym typeface="Lobster Two"/>
              </a:rPr>
              <a:t>Superhero Transformations</a:t>
            </a:r>
          </a:p>
        </p:txBody>
      </p:sp>
      <p:sp>
        <p:nvSpPr>
          <p:cNvPr id="138" name="Shape 138"/>
          <p:cNvSpPr txBox="1">
            <a:spLocks noGrp="1"/>
          </p:cNvSpPr>
          <p:nvPr>
            <p:ph type="subTitle" idx="1"/>
          </p:nvPr>
        </p:nvSpPr>
        <p:spPr>
          <a:xfrm>
            <a:off x="311700" y="1548250"/>
            <a:ext cx="8520600" cy="792600"/>
          </a:xfrm>
          <a:prstGeom prst="rect">
            <a:avLst/>
          </a:prstGeom>
        </p:spPr>
        <p:txBody>
          <a:bodyPr wrap="square" lIns="91425" tIns="91425" rIns="91425" bIns="91425" anchor="t" anchorCtr="0">
            <a:noAutofit/>
          </a:bodyPr>
          <a:lstStyle/>
          <a:p>
            <a:pPr lvl="0" rtl="0">
              <a:spcBef>
                <a:spcPts val="0"/>
              </a:spcBef>
              <a:buClr>
                <a:srgbClr val="000000"/>
              </a:buClr>
              <a:buSzPct val="44000"/>
              <a:buFont typeface="Arial"/>
              <a:buNone/>
            </a:pPr>
            <a:r>
              <a:rPr lang="en" sz="2500" dirty="0">
                <a:latin typeface="Comic Sans MS" panose="030F0702030302020204" pitchFamily="66" charset="0"/>
                <a:ea typeface="Proxima Nova"/>
                <a:cs typeface="Proxima Nova"/>
                <a:sym typeface="Proxima Nova"/>
              </a:rPr>
              <a:t>How </a:t>
            </a:r>
            <a:r>
              <a:rPr lang="en" sz="2500" u="sng" dirty="0">
                <a:latin typeface="Comic Sans MS" panose="030F0702030302020204" pitchFamily="66" charset="0"/>
                <a:ea typeface="Proxima Nova"/>
                <a:cs typeface="Proxima Nova"/>
                <a:sym typeface="Proxima Nova"/>
              </a:rPr>
              <a:t>algorithmic thinking</a:t>
            </a:r>
            <a:r>
              <a:rPr lang="en" sz="2500" dirty="0">
                <a:latin typeface="Comic Sans MS" panose="030F0702030302020204" pitchFamily="66" charset="0"/>
                <a:ea typeface="Proxima Nova"/>
                <a:cs typeface="Proxima Nova"/>
                <a:sym typeface="Proxima Nova"/>
              </a:rPr>
              <a:t> can help create visual stories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b="1" dirty="0">
                <a:latin typeface="Comic Sans MS" panose="030F0702030302020204" pitchFamily="66" charset="0"/>
                <a:ea typeface="Lobster Two"/>
                <a:cs typeface="Lobster Two"/>
                <a:sym typeface="Lobster Two"/>
              </a:rPr>
              <a:t>Step 7: </a:t>
            </a:r>
            <a:r>
              <a:rPr lang="en" b="1" dirty="0">
                <a:latin typeface="Comic Sans MS" panose="030F0702030302020204" pitchFamily="66" charset="0"/>
                <a:ea typeface="Proxima Nova"/>
                <a:cs typeface="Proxima Nova"/>
                <a:sym typeface="Proxima Nova"/>
              </a:rPr>
              <a:t>Complete your comic!</a:t>
            </a:r>
          </a:p>
        </p:txBody>
      </p:sp>
      <p:sp>
        <p:nvSpPr>
          <p:cNvPr id="238" name="Shape 238"/>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Clr>
                <a:schemeClr val="dk1"/>
              </a:buClr>
              <a:buSzPct val="61111"/>
              <a:buFont typeface="Arial"/>
              <a:buNone/>
            </a:pPr>
            <a:r>
              <a:rPr lang="en">
                <a:latin typeface="Comic Sans MS" panose="030F0702030302020204" pitchFamily="66" charset="0"/>
                <a:ea typeface="Proxima Nova"/>
                <a:cs typeface="Proxima Nova"/>
                <a:sym typeface="Proxima Nova"/>
              </a:rPr>
              <a:t>Looking back at your story from Step 3 and your </a:t>
            </a:r>
            <a:br>
              <a:rPr lang="en">
                <a:latin typeface="Comic Sans MS" panose="030F0702030302020204" pitchFamily="66" charset="0"/>
                <a:ea typeface="Proxima Nova"/>
                <a:cs typeface="Proxima Nova"/>
                <a:sym typeface="Proxima Nova"/>
              </a:rPr>
            </a:br>
            <a:r>
              <a:rPr lang="en">
                <a:latin typeface="Comic Sans MS" panose="030F0702030302020204" pitchFamily="66" charset="0"/>
                <a:ea typeface="Proxima Nova"/>
                <a:cs typeface="Proxima Nova"/>
                <a:sym typeface="Proxima Nova"/>
              </a:rPr>
              <a:t>panel sketches from Step 4, fill in the remaining </a:t>
            </a:r>
            <a:br>
              <a:rPr lang="en">
                <a:latin typeface="Comic Sans MS" panose="030F0702030302020204" pitchFamily="66" charset="0"/>
                <a:ea typeface="Proxima Nova"/>
                <a:cs typeface="Proxima Nova"/>
                <a:sym typeface="Proxima Nova"/>
              </a:rPr>
            </a:br>
            <a:r>
              <a:rPr lang="en">
                <a:latin typeface="Comic Sans MS" panose="030F0702030302020204" pitchFamily="66" charset="0"/>
                <a:ea typeface="Proxima Nova"/>
                <a:cs typeface="Proxima Nova"/>
                <a:sym typeface="Proxima Nova"/>
              </a:rPr>
              <a:t>details in each panel. These could include:</a:t>
            </a:r>
          </a:p>
          <a:p>
            <a:pPr marL="457200" lvl="0" indent="-342900">
              <a:spcBef>
                <a:spcPts val="0"/>
              </a:spcBef>
              <a:buFont typeface="Proxima Nova"/>
            </a:pPr>
            <a:r>
              <a:rPr lang="en">
                <a:latin typeface="Comic Sans MS" panose="030F0702030302020204" pitchFamily="66" charset="0"/>
                <a:ea typeface="Proxima Nova"/>
                <a:cs typeface="Proxima Nova"/>
                <a:sym typeface="Proxima Nova"/>
              </a:rPr>
              <a:t>Other characters (good guys, bad guys or </a:t>
            </a:r>
            <a:br>
              <a:rPr lang="en">
                <a:latin typeface="Comic Sans MS" panose="030F0702030302020204" pitchFamily="66" charset="0"/>
                <a:ea typeface="Proxima Nova"/>
                <a:cs typeface="Proxima Nova"/>
                <a:sym typeface="Proxima Nova"/>
              </a:rPr>
            </a:br>
            <a:r>
              <a:rPr lang="en">
                <a:latin typeface="Comic Sans MS" panose="030F0702030302020204" pitchFamily="66" charset="0"/>
                <a:ea typeface="Proxima Nova"/>
                <a:cs typeface="Proxima Nova"/>
                <a:sym typeface="Proxima Nova"/>
              </a:rPr>
              <a:t>innocent civilians)</a:t>
            </a:r>
          </a:p>
          <a:p>
            <a:pPr marL="457200" lvl="0" indent="-342900">
              <a:spcBef>
                <a:spcPts val="0"/>
              </a:spcBef>
              <a:buFont typeface="Proxima Nova"/>
            </a:pPr>
            <a:r>
              <a:rPr lang="en">
                <a:latin typeface="Comic Sans MS" panose="030F0702030302020204" pitchFamily="66" charset="0"/>
                <a:ea typeface="Proxima Nova"/>
                <a:cs typeface="Proxima Nova"/>
                <a:sym typeface="Proxima Nova"/>
              </a:rPr>
              <a:t>Scenery (buildings, trees, cars…)</a:t>
            </a:r>
          </a:p>
          <a:p>
            <a:pPr marL="457200" lvl="0" indent="-342900">
              <a:spcBef>
                <a:spcPts val="0"/>
              </a:spcBef>
              <a:buFont typeface="Proxima Nova"/>
            </a:pPr>
            <a:r>
              <a:rPr lang="en">
                <a:latin typeface="Comic Sans MS" panose="030F0702030302020204" pitchFamily="66" charset="0"/>
                <a:ea typeface="Proxima Nova"/>
                <a:cs typeface="Proxima Nova"/>
                <a:sym typeface="Proxima Nova"/>
              </a:rPr>
              <a:t>Word or thought bubbles</a:t>
            </a:r>
          </a:p>
          <a:p>
            <a:pPr marL="457200" lvl="0" indent="-342900">
              <a:spcBef>
                <a:spcPts val="0"/>
              </a:spcBef>
              <a:buFont typeface="Proxima Nova"/>
            </a:pPr>
            <a:r>
              <a:rPr lang="en">
                <a:latin typeface="Comic Sans MS" panose="030F0702030302020204" pitchFamily="66" charset="0"/>
                <a:ea typeface="Proxima Nova"/>
                <a:cs typeface="Proxima Nova"/>
                <a:sym typeface="Proxima Nova"/>
              </a:rPr>
              <a:t>Captions describing what’s happening in </a:t>
            </a:r>
            <a:br>
              <a:rPr lang="en">
                <a:latin typeface="Comic Sans MS" panose="030F0702030302020204" pitchFamily="66" charset="0"/>
                <a:ea typeface="Proxima Nova"/>
                <a:cs typeface="Proxima Nova"/>
                <a:sym typeface="Proxima Nova"/>
              </a:rPr>
            </a:br>
            <a:r>
              <a:rPr lang="en">
                <a:latin typeface="Comic Sans MS" panose="030F0702030302020204" pitchFamily="66" charset="0"/>
                <a:ea typeface="Proxima Nova"/>
                <a:cs typeface="Proxima Nova"/>
                <a:sym typeface="Proxima Nova"/>
              </a:rPr>
              <a:t>each panel</a:t>
            </a:r>
          </a:p>
          <a:p>
            <a:pPr lvl="0">
              <a:spcBef>
                <a:spcPts val="0"/>
              </a:spcBef>
              <a:buClr>
                <a:schemeClr val="dk1"/>
              </a:buClr>
              <a:buSzPct val="61111"/>
              <a:buFont typeface="Arial"/>
              <a:buNone/>
            </a:pPr>
            <a:endParaRPr>
              <a:latin typeface="Comic Sans MS" panose="030F0702030302020204" pitchFamily="66" charset="0"/>
              <a:ea typeface="Proxima Nova"/>
              <a:cs typeface="Proxima Nova"/>
              <a:sym typeface="Proxima Nova"/>
            </a:endParaRPr>
          </a:p>
          <a:p>
            <a:pPr lvl="0">
              <a:spcBef>
                <a:spcPts val="0"/>
              </a:spcBef>
              <a:buNone/>
            </a:pPr>
            <a:endParaRPr>
              <a:latin typeface="Comic Sans MS" panose="030F0702030302020204" pitchFamily="66" charset="0"/>
              <a:ea typeface="Proxima Nova"/>
              <a:cs typeface="Proxima Nova"/>
              <a:sym typeface="Proxima Nova"/>
            </a:endParaRPr>
          </a:p>
        </p:txBody>
      </p:sp>
      <p:pic>
        <p:nvPicPr>
          <p:cNvPr id="239" name="Shape 239"/>
          <p:cNvPicPr preferRelativeResize="0"/>
          <p:nvPr/>
        </p:nvPicPr>
        <p:blipFill>
          <a:blip r:embed="rId3">
            <a:alphaModFix/>
          </a:blip>
          <a:stretch>
            <a:fillRect/>
          </a:stretch>
        </p:blipFill>
        <p:spPr>
          <a:xfrm>
            <a:off x="5941300" y="445025"/>
            <a:ext cx="2959400" cy="44436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graphicFrame>
        <p:nvGraphicFramePr>
          <p:cNvPr id="188" name="Shape 188"/>
          <p:cNvGraphicFramePr/>
          <p:nvPr/>
        </p:nvGraphicFramePr>
        <p:xfrm>
          <a:off x="405050" y="182563"/>
          <a:ext cx="8333900" cy="4719320"/>
        </p:xfrm>
        <a:graphic>
          <a:graphicData uri="http://schemas.openxmlformats.org/drawingml/2006/table">
            <a:tbl>
              <a:tblPr>
                <a:noFill/>
                <a:tableStyleId>{BFC00092-7D1A-40B2-BC1D-241EEEDEC8FA}</a:tableStyleId>
              </a:tblPr>
              <a:tblGrid>
                <a:gridCol w="6586100">
                  <a:extLst>
                    <a:ext uri="{9D8B030D-6E8A-4147-A177-3AD203B41FA5}">
                      <a16:colId xmlns:a16="http://schemas.microsoft.com/office/drawing/2014/main" val="20000"/>
                    </a:ext>
                  </a:extLst>
                </a:gridCol>
                <a:gridCol w="1747800">
                  <a:extLst>
                    <a:ext uri="{9D8B030D-6E8A-4147-A177-3AD203B41FA5}">
                      <a16:colId xmlns:a16="http://schemas.microsoft.com/office/drawing/2014/main" val="20001"/>
                    </a:ext>
                  </a:extLst>
                </a:gridCol>
              </a:tblGrid>
              <a:tr h="326750">
                <a:tc>
                  <a:txBody>
                    <a:bodyPr/>
                    <a:lstStyle/>
                    <a:p>
                      <a:pPr lvl="0" rtl="0">
                        <a:spcBef>
                          <a:spcPts val="0"/>
                        </a:spcBef>
                        <a:buNone/>
                      </a:pPr>
                      <a:r>
                        <a:rPr lang="en" sz="1600" b="1"/>
                        <a:t>Project Component</a:t>
                      </a:r>
                    </a:p>
                  </a:txBody>
                  <a:tcPr marL="63500" marR="63500" marT="63500" marB="63500">
                    <a:solidFill>
                      <a:srgbClr val="D9D9D9"/>
                    </a:solidFill>
                  </a:tcPr>
                </a:tc>
                <a:tc>
                  <a:txBody>
                    <a:bodyPr/>
                    <a:lstStyle/>
                    <a:p>
                      <a:pPr lvl="0" rtl="0">
                        <a:spcBef>
                          <a:spcPts val="0"/>
                        </a:spcBef>
                        <a:buNone/>
                      </a:pPr>
                      <a:r>
                        <a:rPr lang="en" sz="1600" b="1"/>
                        <a:t>Point Value</a:t>
                      </a:r>
                    </a:p>
                  </a:txBody>
                  <a:tcPr marL="63500" marR="63500" marT="63500" marB="63500">
                    <a:solidFill>
                      <a:srgbClr val="D9D9D9"/>
                    </a:solidFill>
                  </a:tcPr>
                </a:tc>
                <a:extLst>
                  <a:ext uri="{0D108BD9-81ED-4DB2-BD59-A6C34878D82A}">
                    <a16:rowId xmlns:a16="http://schemas.microsoft.com/office/drawing/2014/main" val="10000"/>
                  </a:ext>
                </a:extLst>
              </a:tr>
              <a:tr h="1265300">
                <a:tc>
                  <a:txBody>
                    <a:bodyPr/>
                    <a:lstStyle/>
                    <a:p>
                      <a:pPr lvl="0" rtl="0">
                        <a:spcBef>
                          <a:spcPts val="0"/>
                        </a:spcBef>
                        <a:buNone/>
                      </a:pPr>
                      <a:r>
                        <a:rPr lang="en" sz="1600"/>
                        <a:t>Planning steps completed:</a:t>
                      </a:r>
                    </a:p>
                    <a:p>
                      <a:pPr marL="457200" lvl="0" indent="-330200" rtl="0">
                        <a:spcBef>
                          <a:spcPts val="0"/>
                        </a:spcBef>
                        <a:buSzPct val="100000"/>
                        <a:buChar char="●"/>
                      </a:pPr>
                      <a:r>
                        <a:rPr lang="en" sz="1600"/>
                        <a:t>[Step 1] Superhero name and superpowers listed</a:t>
                      </a:r>
                    </a:p>
                    <a:p>
                      <a:pPr marL="457200" lvl="0" indent="-330200" rtl="0">
                        <a:spcBef>
                          <a:spcPts val="0"/>
                        </a:spcBef>
                        <a:buSzPct val="100000"/>
                        <a:buChar char="●"/>
                      </a:pPr>
                      <a:r>
                        <a:rPr lang="en" sz="1600"/>
                        <a:t>[Step 2] Simplified geometric superhero drawn and cut out</a:t>
                      </a:r>
                    </a:p>
                    <a:p>
                      <a:pPr marL="457200" lvl="0" indent="-330200" rtl="0">
                        <a:spcBef>
                          <a:spcPts val="0"/>
                        </a:spcBef>
                        <a:buSzPct val="100000"/>
                        <a:buChar char="●"/>
                      </a:pPr>
                      <a:r>
                        <a:rPr lang="en" sz="1600"/>
                        <a:t>[Step 3] Story written in short paragraph form</a:t>
                      </a:r>
                    </a:p>
                    <a:p>
                      <a:pPr marL="457200" lvl="0" indent="-330200" rtl="0">
                        <a:spcBef>
                          <a:spcPts val="0"/>
                        </a:spcBef>
                        <a:buSzPct val="100000"/>
                        <a:buChar char="●"/>
                      </a:pPr>
                      <a:r>
                        <a:rPr lang="en" sz="1600"/>
                        <a:t>[Step 4] Each panel sketched with the superhero included in each</a:t>
                      </a:r>
                    </a:p>
                    <a:p>
                      <a:pPr marL="457200" lvl="0" indent="-330200" rtl="0">
                        <a:spcBef>
                          <a:spcPts val="0"/>
                        </a:spcBef>
                        <a:buSzPct val="100000"/>
                        <a:buChar char="●"/>
                      </a:pPr>
                      <a:r>
                        <a:rPr lang="en" sz="1600"/>
                        <a:t>[Step 5] Starting coordinates correctly identified</a:t>
                      </a:r>
                    </a:p>
                  </a:txBody>
                  <a:tcPr marL="63500" marR="63500" marT="63500" marB="63500"/>
                </a:tc>
                <a:tc>
                  <a:txBody>
                    <a:bodyPr/>
                    <a:lstStyle/>
                    <a:p>
                      <a:pPr lvl="0" rtl="0">
                        <a:spcBef>
                          <a:spcPts val="0"/>
                        </a:spcBef>
                        <a:buNone/>
                      </a:pPr>
                      <a:endParaRPr sz="1600"/>
                    </a:p>
                    <a:p>
                      <a:pPr lvl="0" rtl="0">
                        <a:spcBef>
                          <a:spcPts val="0"/>
                        </a:spcBef>
                        <a:buNone/>
                      </a:pPr>
                      <a:endParaRPr sz="1600"/>
                    </a:p>
                    <a:p>
                      <a:pPr lvl="0" algn="ctr" rtl="0">
                        <a:spcBef>
                          <a:spcPts val="0"/>
                        </a:spcBef>
                        <a:buNone/>
                      </a:pPr>
                      <a:r>
                        <a:rPr lang="en" sz="1600"/>
                        <a:t>_______/25</a:t>
                      </a:r>
                    </a:p>
                    <a:p>
                      <a:pPr lvl="0" algn="ctr" rtl="0">
                        <a:spcBef>
                          <a:spcPts val="0"/>
                        </a:spcBef>
                        <a:buNone/>
                      </a:pPr>
                      <a:r>
                        <a:rPr lang="en" sz="1200"/>
                        <a:t>(5 points per step)</a:t>
                      </a:r>
                    </a:p>
                  </a:txBody>
                  <a:tcPr marL="63500" marR="63500" marT="63500" marB="63500"/>
                </a:tc>
                <a:extLst>
                  <a:ext uri="{0D108BD9-81ED-4DB2-BD59-A6C34878D82A}">
                    <a16:rowId xmlns:a16="http://schemas.microsoft.com/office/drawing/2014/main" val="10001"/>
                  </a:ext>
                </a:extLst>
              </a:tr>
              <a:tr h="462325">
                <a:tc>
                  <a:txBody>
                    <a:bodyPr/>
                    <a:lstStyle/>
                    <a:p>
                      <a:pPr lvl="0" rtl="0">
                        <a:spcBef>
                          <a:spcPts val="0"/>
                        </a:spcBef>
                        <a:buNone/>
                      </a:pPr>
                      <a:r>
                        <a:rPr lang="en" sz="1600"/>
                        <a:t>Final comic panels completed</a:t>
                      </a:r>
                    </a:p>
                  </a:txBody>
                  <a:tcPr marL="63500" marR="63500" marT="63500" marB="63500"/>
                </a:tc>
                <a:tc>
                  <a:txBody>
                    <a:bodyPr/>
                    <a:lstStyle/>
                    <a:p>
                      <a:pPr lvl="0" algn="ctr" rtl="0">
                        <a:spcBef>
                          <a:spcPts val="0"/>
                        </a:spcBef>
                        <a:buNone/>
                      </a:pPr>
                      <a:r>
                        <a:rPr lang="en" sz="1600"/>
                        <a:t>_______/12</a:t>
                      </a:r>
                    </a:p>
                    <a:p>
                      <a:pPr lvl="0" algn="ctr" rtl="0">
                        <a:spcBef>
                          <a:spcPts val="0"/>
                        </a:spcBef>
                        <a:buNone/>
                      </a:pPr>
                      <a:r>
                        <a:rPr lang="en" sz="1200"/>
                        <a:t>(3 points per panel)</a:t>
                      </a:r>
                    </a:p>
                  </a:txBody>
                  <a:tcPr marL="63500" marR="63500" marT="63500" marB="63500"/>
                </a:tc>
                <a:extLst>
                  <a:ext uri="{0D108BD9-81ED-4DB2-BD59-A6C34878D82A}">
                    <a16:rowId xmlns:a16="http://schemas.microsoft.com/office/drawing/2014/main" val="10002"/>
                  </a:ext>
                </a:extLst>
              </a:tr>
              <a:tr h="702175">
                <a:tc>
                  <a:txBody>
                    <a:bodyPr/>
                    <a:lstStyle/>
                    <a:p>
                      <a:pPr lvl="0" rtl="0">
                        <a:spcBef>
                          <a:spcPts val="0"/>
                        </a:spcBef>
                        <a:buNone/>
                      </a:pPr>
                      <a:r>
                        <a:rPr lang="en" sz="1600"/>
                        <a:t>The steps between each panel listed in the table include:</a:t>
                      </a:r>
                    </a:p>
                    <a:p>
                      <a:pPr marL="457200" lvl="0" indent="-330200" rtl="0">
                        <a:spcBef>
                          <a:spcPts val="0"/>
                        </a:spcBef>
                        <a:buSzPct val="100000"/>
                        <a:buChar char="●"/>
                      </a:pPr>
                      <a:r>
                        <a:rPr lang="en" sz="1600"/>
                        <a:t>correct geometric transformations</a:t>
                      </a:r>
                    </a:p>
                    <a:p>
                      <a:pPr marL="457200" lvl="0" indent="-330200" rtl="0">
                        <a:spcBef>
                          <a:spcPts val="0"/>
                        </a:spcBef>
                        <a:buSzPct val="100000"/>
                        <a:buChar char="●"/>
                      </a:pPr>
                      <a:r>
                        <a:rPr lang="en" sz="1600"/>
                        <a:t>coordinates for the superhero’s vertices</a:t>
                      </a:r>
                    </a:p>
                  </a:txBody>
                  <a:tcPr marL="63500" marR="63500" marT="63500" marB="63500"/>
                </a:tc>
                <a:tc>
                  <a:txBody>
                    <a:bodyPr/>
                    <a:lstStyle/>
                    <a:p>
                      <a:pPr lvl="0" algn="ctr" rtl="0">
                        <a:spcBef>
                          <a:spcPts val="0"/>
                        </a:spcBef>
                        <a:buNone/>
                      </a:pPr>
                      <a:r>
                        <a:rPr lang="en" sz="1600"/>
                        <a:t>_______/20</a:t>
                      </a:r>
                    </a:p>
                    <a:p>
                      <a:pPr lvl="0" algn="ctr" rtl="0">
                        <a:spcBef>
                          <a:spcPts val="0"/>
                        </a:spcBef>
                        <a:buNone/>
                      </a:pPr>
                      <a:r>
                        <a:rPr lang="en" sz="1200"/>
                        <a:t>(4 points per step)</a:t>
                      </a:r>
                    </a:p>
                  </a:txBody>
                  <a:tcPr marL="63500" marR="63500" marT="63500" marB="63500"/>
                </a:tc>
                <a:extLst>
                  <a:ext uri="{0D108BD9-81ED-4DB2-BD59-A6C34878D82A}">
                    <a16:rowId xmlns:a16="http://schemas.microsoft.com/office/drawing/2014/main" val="10003"/>
                  </a:ext>
                </a:extLst>
              </a:tr>
              <a:tr h="1077575">
                <a:tc>
                  <a:txBody>
                    <a:bodyPr/>
                    <a:lstStyle/>
                    <a:p>
                      <a:pPr lvl="0" rtl="0">
                        <a:spcBef>
                          <a:spcPts val="0"/>
                        </a:spcBef>
                        <a:buNone/>
                      </a:pPr>
                      <a:r>
                        <a:rPr lang="en" sz="1600"/>
                        <a:t>Neatness/organization/effort</a:t>
                      </a:r>
                    </a:p>
                    <a:p>
                      <a:pPr marL="457200" lvl="0" indent="-330200" rtl="0">
                        <a:spcBef>
                          <a:spcPts val="0"/>
                        </a:spcBef>
                        <a:buSzPct val="100000"/>
                        <a:buChar char="●"/>
                      </a:pPr>
                      <a:r>
                        <a:rPr lang="en" sz="1600"/>
                        <a:t>Handwriting is legible (able to be read)</a:t>
                      </a:r>
                    </a:p>
                    <a:p>
                      <a:pPr marL="457200" lvl="0" indent="-330200" rtl="0">
                        <a:spcBef>
                          <a:spcPts val="0"/>
                        </a:spcBef>
                        <a:buSzPct val="100000"/>
                        <a:buChar char="●"/>
                      </a:pPr>
                      <a:r>
                        <a:rPr lang="en" sz="1600"/>
                        <a:t>Colorful illustrations</a:t>
                      </a:r>
                    </a:p>
                    <a:p>
                      <a:pPr marL="457200" lvl="0" indent="-330200" rtl="0">
                        <a:spcBef>
                          <a:spcPts val="0"/>
                        </a:spcBef>
                        <a:buSzPct val="100000"/>
                        <a:buChar char="●"/>
                      </a:pPr>
                      <a:r>
                        <a:rPr lang="en" sz="1600"/>
                        <a:t>Creative illustrations</a:t>
                      </a:r>
                    </a:p>
                    <a:p>
                      <a:pPr marL="457200" lvl="0" indent="-330200" rtl="0">
                        <a:spcBef>
                          <a:spcPts val="0"/>
                        </a:spcBef>
                        <a:buSzPct val="100000"/>
                        <a:buChar char="●"/>
                      </a:pPr>
                      <a:r>
                        <a:rPr lang="en" sz="1600"/>
                        <a:t>Name and block are written in the correct place</a:t>
                      </a:r>
                    </a:p>
                  </a:txBody>
                  <a:tcPr marL="63500" marR="63500" marT="63500" marB="63500"/>
                </a:tc>
                <a:tc>
                  <a:txBody>
                    <a:bodyPr/>
                    <a:lstStyle/>
                    <a:p>
                      <a:pPr lvl="0" algn="ctr" rtl="0">
                        <a:spcBef>
                          <a:spcPts val="0"/>
                        </a:spcBef>
                        <a:buNone/>
                      </a:pPr>
                      <a:endParaRPr sz="1600" dirty="0"/>
                    </a:p>
                    <a:p>
                      <a:pPr lvl="0" algn="ctr" rtl="0">
                        <a:spcBef>
                          <a:spcPts val="0"/>
                        </a:spcBef>
                        <a:buNone/>
                      </a:pPr>
                      <a:r>
                        <a:rPr lang="en" sz="1600" dirty="0"/>
                        <a:t>________/8</a:t>
                      </a:r>
                    </a:p>
                    <a:p>
                      <a:pPr lvl="0" algn="ctr" rtl="0">
                        <a:spcBef>
                          <a:spcPts val="0"/>
                        </a:spcBef>
                        <a:buNone/>
                      </a:pPr>
                      <a:r>
                        <a:rPr lang="en" sz="1200" dirty="0"/>
                        <a:t>(2 points per requirement)</a:t>
                      </a:r>
                    </a:p>
                  </a:txBody>
                  <a:tcPr marL="63500" marR="63500" marT="63500" marB="63500"/>
                </a:tc>
                <a:extLst>
                  <a:ext uri="{0D108BD9-81ED-4DB2-BD59-A6C34878D82A}">
                    <a16:rowId xmlns:a16="http://schemas.microsoft.com/office/drawing/2014/main" val="100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b="1" dirty="0">
                <a:latin typeface="Comic Sans MS" panose="030F0702030302020204" pitchFamily="66" charset="0"/>
                <a:ea typeface="Lobster Two"/>
                <a:cs typeface="Lobster Two"/>
                <a:sym typeface="Lobster Two"/>
              </a:rPr>
              <a:t>Introduction to Computational Thinking: Vocab</a:t>
            </a:r>
          </a:p>
        </p:txBody>
      </p:sp>
      <p:sp>
        <p:nvSpPr>
          <p:cNvPr id="144" name="Shape 144"/>
          <p:cNvSpPr txBox="1">
            <a:spLocks noGrp="1"/>
          </p:cNvSpPr>
          <p:nvPr>
            <p:ph type="body" idx="1"/>
          </p:nvPr>
        </p:nvSpPr>
        <p:spPr>
          <a:xfrm>
            <a:off x="311700" y="1152475"/>
            <a:ext cx="8676000" cy="3870000"/>
          </a:xfrm>
          <a:prstGeom prst="rect">
            <a:avLst/>
          </a:prstGeom>
        </p:spPr>
        <p:txBody>
          <a:bodyPr wrap="square" lIns="91425" tIns="91425" rIns="91425" bIns="91425" anchor="t" anchorCtr="0">
            <a:noAutofit/>
          </a:bodyPr>
          <a:lstStyle/>
          <a:p>
            <a:pPr lvl="0" rtl="0">
              <a:spcBef>
                <a:spcPts val="0"/>
              </a:spcBef>
              <a:buClr>
                <a:schemeClr val="dk1"/>
              </a:buClr>
              <a:buSzPct val="64705"/>
              <a:buFont typeface="Arial"/>
              <a:buNone/>
            </a:pPr>
            <a:r>
              <a:rPr lang="en" sz="1700" b="1" dirty="0">
                <a:solidFill>
                  <a:schemeClr val="dk1"/>
                </a:solidFill>
                <a:ea typeface="Proxima Nova"/>
                <a:cs typeface="Proxima Nova"/>
                <a:sym typeface="Proxima Nova"/>
              </a:rPr>
              <a:t>Abstraction</a:t>
            </a:r>
            <a:r>
              <a:rPr lang="en" sz="1700" dirty="0">
                <a:solidFill>
                  <a:schemeClr val="dk1"/>
                </a:solidFill>
                <a:ea typeface="Proxima Nova"/>
                <a:cs typeface="Proxima Nova"/>
                <a:sym typeface="Proxima Nova"/>
              </a:rPr>
              <a:t>: Ignoring unimportant details in something complicated</a:t>
            </a:r>
            <a:br>
              <a:rPr lang="en" sz="1700" dirty="0">
                <a:latin typeface="Comic Sans MS" panose="030F0702030302020204" pitchFamily="66" charset="0"/>
                <a:ea typeface="Proxima Nova"/>
                <a:cs typeface="Proxima Nova"/>
              </a:rPr>
            </a:br>
            <a:r>
              <a:rPr lang="en" sz="1700" u="sng" dirty="0">
                <a:solidFill>
                  <a:schemeClr val="dk1"/>
                </a:solidFill>
                <a:ea typeface="Proxima Nova"/>
                <a:cs typeface="Proxima Nova"/>
                <a:sym typeface="Proxima Nova"/>
              </a:rPr>
              <a:t>In this project</a:t>
            </a:r>
            <a:r>
              <a:rPr lang="en" sz="1700" dirty="0">
                <a:solidFill>
                  <a:schemeClr val="dk1"/>
                </a:solidFill>
                <a:ea typeface="Proxima Nova"/>
                <a:cs typeface="Proxima Nova"/>
                <a:sym typeface="Proxima Nova"/>
              </a:rPr>
              <a:t>: Simplifying the design of your superhero with basic shapes</a:t>
            </a:r>
            <a:endParaRPr lang="en" sz="1700" dirty="0">
              <a:solidFill>
                <a:schemeClr val="dk1"/>
              </a:solidFill>
              <a:latin typeface="Comic Sans MS" panose="030F0702030302020204" pitchFamily="66" charset="0"/>
              <a:ea typeface="Proxima Nova"/>
              <a:cs typeface="Proxima Nova"/>
            </a:endParaRPr>
          </a:p>
          <a:p>
            <a:pPr lvl="0" rtl="0">
              <a:spcBef>
                <a:spcPts val="0"/>
              </a:spcBef>
              <a:buNone/>
            </a:pPr>
            <a:endParaRPr sz="1700" b="1">
              <a:solidFill>
                <a:schemeClr val="dk1"/>
              </a:solidFill>
              <a:latin typeface="Comic Sans MS" panose="030F0702030302020204" pitchFamily="66" charset="0"/>
              <a:ea typeface="Proxima Nova"/>
              <a:cs typeface="Proxima Nova"/>
              <a:sym typeface="Proxima Nova"/>
            </a:endParaRPr>
          </a:p>
          <a:p>
            <a:pPr lvl="0" rtl="0">
              <a:spcBef>
                <a:spcPts val="0"/>
              </a:spcBef>
              <a:buClr>
                <a:schemeClr val="dk1"/>
              </a:buClr>
              <a:buSzPct val="64705"/>
              <a:buFont typeface="Arial"/>
              <a:buNone/>
            </a:pPr>
            <a:r>
              <a:rPr lang="en" sz="1700" b="1" dirty="0">
                <a:solidFill>
                  <a:schemeClr val="dk1"/>
                </a:solidFill>
                <a:ea typeface="Proxima Nova"/>
                <a:cs typeface="Proxima Nova"/>
                <a:sym typeface="Proxima Nova"/>
              </a:rPr>
              <a:t>Decomposition</a:t>
            </a:r>
            <a:r>
              <a:rPr lang="en" sz="1700" dirty="0">
                <a:solidFill>
                  <a:schemeClr val="dk1"/>
                </a:solidFill>
                <a:ea typeface="Proxima Nova"/>
                <a:cs typeface="Proxima Nova"/>
                <a:sym typeface="Proxima Nova"/>
              </a:rPr>
              <a:t>: Breaking down a big problem into smaller pieces</a:t>
            </a:r>
            <a:br>
              <a:rPr lang="en" sz="1700" dirty="0">
                <a:latin typeface="Comic Sans MS" panose="030F0702030302020204" pitchFamily="66" charset="0"/>
                <a:ea typeface="Proxima Nova"/>
                <a:cs typeface="Proxima Nova"/>
              </a:rPr>
            </a:br>
            <a:r>
              <a:rPr lang="en" sz="1700" u="sng" dirty="0">
                <a:solidFill>
                  <a:schemeClr val="dk1"/>
                </a:solidFill>
                <a:ea typeface="Proxima Nova"/>
                <a:cs typeface="Proxima Nova"/>
                <a:sym typeface="Proxima Nova"/>
              </a:rPr>
              <a:t>In this project</a:t>
            </a:r>
            <a:r>
              <a:rPr lang="en" sz="1700" dirty="0">
                <a:solidFill>
                  <a:schemeClr val="dk1"/>
                </a:solidFill>
                <a:ea typeface="Proxima Nova"/>
                <a:cs typeface="Proxima Nova"/>
                <a:sym typeface="Proxima Nova"/>
              </a:rPr>
              <a:t>: Dividing your superhero story into four comic panels</a:t>
            </a:r>
            <a:endParaRPr lang="en" sz="1700" dirty="0">
              <a:solidFill>
                <a:schemeClr val="dk1"/>
              </a:solidFill>
              <a:ea typeface="Proxima Nova"/>
              <a:cs typeface="Proxima Nova"/>
            </a:endParaRPr>
          </a:p>
          <a:p>
            <a:pPr lvl="0" rtl="0">
              <a:spcBef>
                <a:spcPts val="0"/>
              </a:spcBef>
              <a:buNone/>
            </a:pPr>
            <a:endParaRPr sz="1700" b="1">
              <a:latin typeface="Comic Sans MS" panose="030F0702030302020204" pitchFamily="66" charset="0"/>
              <a:ea typeface="Proxima Nova"/>
              <a:cs typeface="Proxima Nova"/>
              <a:sym typeface="Proxima Nova"/>
            </a:endParaRPr>
          </a:p>
          <a:p>
            <a:pPr lvl="0" rtl="0">
              <a:spcBef>
                <a:spcPts val="0"/>
              </a:spcBef>
              <a:buNone/>
            </a:pPr>
            <a:r>
              <a:rPr lang="en" sz="1700" b="1" dirty="0">
                <a:ea typeface="Proxima Nova"/>
                <a:cs typeface="Proxima Nova"/>
                <a:sym typeface="Proxima Nova"/>
              </a:rPr>
              <a:t>Algorithmic thinking</a:t>
            </a:r>
            <a:r>
              <a:rPr lang="en" sz="1700" dirty="0">
                <a:ea typeface="Proxima Nova"/>
                <a:cs typeface="Proxima Nova"/>
                <a:sym typeface="Proxima Nova"/>
              </a:rPr>
              <a:t>: Creating or using a list of steps needed to complete a task</a:t>
            </a:r>
            <a:br>
              <a:rPr lang="en" sz="1700" dirty="0">
                <a:latin typeface="Comic Sans MS" panose="030F0702030302020204" pitchFamily="66" charset="0"/>
                <a:ea typeface="Proxima Nova"/>
                <a:cs typeface="Proxima Nova"/>
              </a:rPr>
            </a:br>
            <a:r>
              <a:rPr lang="en" sz="1700" u="sng" dirty="0">
                <a:ea typeface="Proxima Nova"/>
                <a:cs typeface="Proxima Nova"/>
                <a:sym typeface="Proxima Nova"/>
              </a:rPr>
              <a:t>In this project</a:t>
            </a:r>
            <a:r>
              <a:rPr lang="en" sz="1700" dirty="0">
                <a:ea typeface="Proxima Nova"/>
                <a:cs typeface="Proxima Nova"/>
                <a:sym typeface="Proxima Nova"/>
              </a:rPr>
              <a:t>: Finding the series of geometric transformations between panels</a:t>
            </a:r>
            <a:endParaRPr lang="en" sz="1700" dirty="0">
              <a:ea typeface="Proxima Nova"/>
              <a:cs typeface="Proxima Nova"/>
            </a:endParaRPr>
          </a:p>
          <a:p>
            <a:pPr lvl="0" rtl="0">
              <a:spcBef>
                <a:spcPts val="0"/>
              </a:spcBef>
              <a:buNone/>
            </a:pPr>
            <a:endParaRPr sz="1700">
              <a:latin typeface="Comic Sans MS" panose="030F0702030302020204" pitchFamily="66" charset="0"/>
              <a:ea typeface="Proxima Nova"/>
              <a:cs typeface="Proxima Nova"/>
              <a:sym typeface="Proxima Nova"/>
            </a:endParaRPr>
          </a:p>
          <a:p>
            <a:pPr lvl="0" rtl="0">
              <a:spcBef>
                <a:spcPts val="0"/>
              </a:spcBef>
              <a:buClr>
                <a:schemeClr val="dk1"/>
              </a:buClr>
              <a:buSzPct val="64705"/>
              <a:buFont typeface="Arial"/>
              <a:buNone/>
            </a:pPr>
            <a:endParaRPr sz="1700">
              <a:latin typeface="Comic Sans MS" panose="030F0702030302020204" pitchFamily="66" charset="0"/>
              <a:ea typeface="Proxima Nova"/>
              <a:cs typeface="Proxima Nova"/>
              <a:sym typeface="Proxima Nova"/>
            </a:endParaRPr>
          </a:p>
          <a:p>
            <a:pPr lvl="0" rtl="0">
              <a:spcBef>
                <a:spcPts val="0"/>
              </a:spcBef>
              <a:buNone/>
            </a:pPr>
            <a:endParaRPr sz="1700">
              <a:latin typeface="Comic Sans MS" panose="030F0702030302020204" pitchFamily="66" charset="0"/>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11700" y="359125"/>
            <a:ext cx="8520600" cy="572700"/>
          </a:xfrm>
          <a:prstGeom prst="rect">
            <a:avLst/>
          </a:prstGeom>
        </p:spPr>
        <p:txBody>
          <a:bodyPr wrap="square" lIns="91425" tIns="91425" rIns="91425" bIns="91425" anchor="t" anchorCtr="0">
            <a:noAutofit/>
          </a:bodyPr>
          <a:lstStyle/>
          <a:p>
            <a:pPr lvl="0">
              <a:spcBef>
                <a:spcPts val="0"/>
              </a:spcBef>
              <a:buNone/>
            </a:pPr>
            <a:r>
              <a:rPr lang="en" sz="3600" b="1">
                <a:latin typeface="Comic Sans MS" panose="030F0702030302020204" pitchFamily="66" charset="0"/>
                <a:ea typeface="Lobster Two"/>
                <a:cs typeface="Lobster Two"/>
                <a:sym typeface="Lobster Two"/>
              </a:rPr>
              <a:t>Project overview</a:t>
            </a:r>
          </a:p>
        </p:txBody>
      </p:sp>
      <p:sp>
        <p:nvSpPr>
          <p:cNvPr id="150" name="Shape 150"/>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rtl="0">
              <a:lnSpc>
                <a:spcPct val="150000"/>
              </a:lnSpc>
              <a:spcBef>
                <a:spcPts val="0"/>
              </a:spcBef>
              <a:spcAft>
                <a:spcPts val="0"/>
              </a:spcAft>
              <a:buNone/>
            </a:pPr>
            <a:r>
              <a:rPr lang="en">
                <a:solidFill>
                  <a:schemeClr val="dk1"/>
                </a:solidFill>
                <a:latin typeface="Comic Sans MS" panose="030F0702030302020204" pitchFamily="66" charset="0"/>
                <a:ea typeface="Proxima Nova"/>
                <a:cs typeface="Proxima Nova"/>
                <a:sym typeface="Proxima Nova"/>
              </a:rPr>
              <a:t>You are going to create a superhero comic strip! To do this, you will:</a:t>
            </a:r>
          </a:p>
          <a:p>
            <a:pPr marL="457200" lvl="0" indent="-342900" rtl="0">
              <a:lnSpc>
                <a:spcPct val="150000"/>
              </a:lnSpc>
              <a:spcBef>
                <a:spcPts val="0"/>
              </a:spcBef>
              <a:spcAft>
                <a:spcPts val="0"/>
              </a:spcAft>
              <a:buClr>
                <a:schemeClr val="dk1"/>
              </a:buClr>
              <a:buFont typeface="Proxima Nova"/>
            </a:pPr>
            <a:r>
              <a:rPr lang="en">
                <a:solidFill>
                  <a:schemeClr val="dk1"/>
                </a:solidFill>
                <a:latin typeface="Comic Sans MS" panose="030F0702030302020204" pitchFamily="66" charset="0"/>
                <a:ea typeface="Proxima Nova"/>
                <a:cs typeface="Proxima Nova"/>
                <a:sym typeface="Proxima Nova"/>
              </a:rPr>
              <a:t>Design your own superhero</a:t>
            </a:r>
          </a:p>
          <a:p>
            <a:pPr marL="457200" lvl="0" indent="-342900" rtl="0">
              <a:lnSpc>
                <a:spcPct val="150000"/>
              </a:lnSpc>
              <a:spcBef>
                <a:spcPts val="0"/>
              </a:spcBef>
              <a:spcAft>
                <a:spcPts val="0"/>
              </a:spcAft>
              <a:buClr>
                <a:schemeClr val="dk1"/>
              </a:buClr>
              <a:buFont typeface="Proxima Nova"/>
            </a:pPr>
            <a:r>
              <a:rPr lang="en">
                <a:solidFill>
                  <a:schemeClr val="dk1"/>
                </a:solidFill>
                <a:latin typeface="Comic Sans MS" panose="030F0702030302020204" pitchFamily="66" charset="0"/>
                <a:ea typeface="Proxima Nova"/>
                <a:cs typeface="Proxima Nova"/>
                <a:sym typeface="Proxima Nova"/>
              </a:rPr>
              <a:t>Simplify your superhero using basic shapes</a:t>
            </a:r>
          </a:p>
          <a:p>
            <a:pPr marL="457200" lvl="0" indent="-342900" rtl="0">
              <a:lnSpc>
                <a:spcPct val="150000"/>
              </a:lnSpc>
              <a:spcBef>
                <a:spcPts val="0"/>
              </a:spcBef>
              <a:spcAft>
                <a:spcPts val="0"/>
              </a:spcAft>
              <a:buClr>
                <a:schemeClr val="dk1"/>
              </a:buClr>
              <a:buFont typeface="Proxima Nova"/>
            </a:pPr>
            <a:r>
              <a:rPr lang="en">
                <a:solidFill>
                  <a:schemeClr val="dk1"/>
                </a:solidFill>
                <a:latin typeface="Comic Sans MS" panose="030F0702030302020204" pitchFamily="66" charset="0"/>
                <a:ea typeface="Proxima Nova"/>
                <a:cs typeface="Proxima Nova"/>
                <a:sym typeface="Proxima Nova"/>
              </a:rPr>
              <a:t>Write a short story about your superhero</a:t>
            </a:r>
          </a:p>
          <a:p>
            <a:pPr marL="457200" lvl="0" indent="-342900" rtl="0">
              <a:lnSpc>
                <a:spcPct val="150000"/>
              </a:lnSpc>
              <a:spcBef>
                <a:spcPts val="0"/>
              </a:spcBef>
              <a:spcAft>
                <a:spcPts val="0"/>
              </a:spcAft>
              <a:buClr>
                <a:schemeClr val="dk1"/>
              </a:buClr>
              <a:buFont typeface="Proxima Nova"/>
            </a:pPr>
            <a:r>
              <a:rPr lang="en">
                <a:solidFill>
                  <a:schemeClr val="dk1"/>
                </a:solidFill>
                <a:latin typeface="Comic Sans MS" panose="030F0702030302020204" pitchFamily="66" charset="0"/>
                <a:ea typeface="Proxima Nova"/>
                <a:cs typeface="Proxima Nova"/>
                <a:sym typeface="Proxima Nova"/>
              </a:rPr>
              <a:t>Place your superhero in the first of four comic </a:t>
            </a:r>
            <a:br>
              <a:rPr lang="en">
                <a:solidFill>
                  <a:schemeClr val="dk1"/>
                </a:solidFill>
                <a:latin typeface="Comic Sans MS" panose="030F0702030302020204" pitchFamily="66" charset="0"/>
                <a:ea typeface="Proxima Nova"/>
                <a:cs typeface="Proxima Nova"/>
                <a:sym typeface="Proxima Nova"/>
              </a:rPr>
            </a:br>
            <a:r>
              <a:rPr lang="en">
                <a:solidFill>
                  <a:schemeClr val="dk1"/>
                </a:solidFill>
                <a:latin typeface="Comic Sans MS" panose="030F0702030302020204" pitchFamily="66" charset="0"/>
                <a:ea typeface="Proxima Nova"/>
                <a:cs typeface="Proxima Nova"/>
                <a:sym typeface="Proxima Nova"/>
              </a:rPr>
              <a:t>panels, and then use geometric transformations </a:t>
            </a:r>
            <a:br>
              <a:rPr lang="en">
                <a:solidFill>
                  <a:schemeClr val="dk1"/>
                </a:solidFill>
                <a:latin typeface="Comic Sans MS" panose="030F0702030302020204" pitchFamily="66" charset="0"/>
                <a:ea typeface="Proxima Nova"/>
                <a:cs typeface="Proxima Nova"/>
                <a:sym typeface="Proxima Nova"/>
              </a:rPr>
            </a:br>
            <a:r>
              <a:rPr lang="en">
                <a:solidFill>
                  <a:schemeClr val="dk1"/>
                </a:solidFill>
                <a:latin typeface="Comic Sans MS" panose="030F0702030302020204" pitchFamily="66" charset="0"/>
                <a:ea typeface="Proxima Nova"/>
                <a:cs typeface="Proxima Nova"/>
                <a:sym typeface="Proxima Nova"/>
              </a:rPr>
              <a:t>to get your superhero into the other three panels</a:t>
            </a:r>
          </a:p>
          <a:p>
            <a:pPr marL="457200" lvl="0" indent="-342900" rtl="0">
              <a:lnSpc>
                <a:spcPct val="150000"/>
              </a:lnSpc>
              <a:spcBef>
                <a:spcPts val="0"/>
              </a:spcBef>
              <a:spcAft>
                <a:spcPts val="0"/>
              </a:spcAft>
              <a:buClr>
                <a:schemeClr val="dk1"/>
              </a:buClr>
              <a:buFont typeface="Proxima Nova"/>
            </a:pPr>
            <a:r>
              <a:rPr lang="en">
                <a:solidFill>
                  <a:schemeClr val="dk1"/>
                </a:solidFill>
                <a:latin typeface="Comic Sans MS" panose="030F0702030302020204" pitchFamily="66" charset="0"/>
                <a:ea typeface="Proxima Nova"/>
                <a:cs typeface="Proxima Nova"/>
                <a:sym typeface="Proxima Nova"/>
              </a:rPr>
              <a:t>Finalize your comic strip with other characters,</a:t>
            </a:r>
            <a:br>
              <a:rPr lang="en">
                <a:solidFill>
                  <a:schemeClr val="dk1"/>
                </a:solidFill>
                <a:latin typeface="Comic Sans MS" panose="030F0702030302020204" pitchFamily="66" charset="0"/>
                <a:ea typeface="Proxima Nova"/>
                <a:cs typeface="Proxima Nova"/>
                <a:sym typeface="Proxima Nova"/>
              </a:rPr>
            </a:br>
            <a:r>
              <a:rPr lang="en">
                <a:solidFill>
                  <a:schemeClr val="dk1"/>
                </a:solidFill>
                <a:latin typeface="Comic Sans MS" panose="030F0702030302020204" pitchFamily="66" charset="0"/>
                <a:ea typeface="Proxima Nova"/>
                <a:cs typeface="Proxima Nova"/>
                <a:sym typeface="Proxima Nova"/>
              </a:rPr>
              <a:t>props and scenery</a:t>
            </a:r>
          </a:p>
        </p:txBody>
      </p:sp>
      <p:pic>
        <p:nvPicPr>
          <p:cNvPr id="151" name="Shape 151"/>
          <p:cNvPicPr preferRelativeResize="0"/>
          <p:nvPr/>
        </p:nvPicPr>
        <p:blipFill>
          <a:blip r:embed="rId3">
            <a:alphaModFix/>
          </a:blip>
          <a:stretch>
            <a:fillRect/>
          </a:stretch>
        </p:blipFill>
        <p:spPr>
          <a:xfrm>
            <a:off x="6244351" y="2215100"/>
            <a:ext cx="2899650" cy="29283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b="1">
                <a:latin typeface="Comic Sans MS" panose="030F0702030302020204" pitchFamily="66" charset="0"/>
                <a:ea typeface="Lobster Two"/>
                <a:cs typeface="Lobster Two"/>
                <a:sym typeface="Lobster Two"/>
              </a:rPr>
              <a:t>Step 1:</a:t>
            </a:r>
            <a:r>
              <a:rPr lang="en">
                <a:latin typeface="Comic Sans MS" panose="030F0702030302020204" pitchFamily="66" charset="0"/>
                <a:ea typeface="Lobster Two"/>
                <a:cs typeface="Lobster Two"/>
                <a:sym typeface="Lobster Two"/>
              </a:rPr>
              <a:t> </a:t>
            </a:r>
            <a:r>
              <a:rPr lang="en" b="1">
                <a:latin typeface="Comic Sans MS" panose="030F0702030302020204" pitchFamily="66" charset="0"/>
                <a:ea typeface="Proxima Nova"/>
                <a:cs typeface="Proxima Nova"/>
                <a:sym typeface="Proxima Nova"/>
              </a:rPr>
              <a:t>Create your superhero</a:t>
            </a:r>
          </a:p>
        </p:txBody>
      </p:sp>
      <p:sp>
        <p:nvSpPr>
          <p:cNvPr id="157" name="Shape 157"/>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latin typeface="Comic Sans MS" panose="030F0702030302020204" pitchFamily="66" charset="0"/>
              <a:ea typeface="Proxima Nova"/>
              <a:cs typeface="Proxima Nova"/>
              <a:sym typeface="Proxima Nova"/>
            </a:endParaRPr>
          </a:p>
          <a:p>
            <a:pPr lvl="0">
              <a:spcBef>
                <a:spcPts val="0"/>
              </a:spcBef>
              <a:buNone/>
            </a:pPr>
            <a:r>
              <a:rPr lang="en">
                <a:latin typeface="Comic Sans MS" panose="030F0702030302020204" pitchFamily="66" charset="0"/>
                <a:ea typeface="Proxima Nova"/>
                <a:cs typeface="Proxima Nova"/>
                <a:sym typeface="Proxima Nova"/>
              </a:rPr>
              <a:t>Come up with a </a:t>
            </a:r>
            <a:r>
              <a:rPr lang="en" u="sng">
                <a:latin typeface="Comic Sans MS" panose="030F0702030302020204" pitchFamily="66" charset="0"/>
                <a:ea typeface="Proxima Nova"/>
                <a:cs typeface="Proxima Nova"/>
                <a:sym typeface="Proxima Nova"/>
              </a:rPr>
              <a:t>name </a:t>
            </a:r>
            <a:r>
              <a:rPr lang="en">
                <a:latin typeface="Comic Sans MS" panose="030F0702030302020204" pitchFamily="66" charset="0"/>
                <a:ea typeface="Proxima Nova"/>
                <a:cs typeface="Proxima Nova"/>
                <a:sym typeface="Proxima Nova"/>
              </a:rPr>
              <a:t>and one or two </a:t>
            </a:r>
            <a:r>
              <a:rPr lang="en" u="sng">
                <a:latin typeface="Comic Sans MS" panose="030F0702030302020204" pitchFamily="66" charset="0"/>
                <a:ea typeface="Proxima Nova"/>
                <a:cs typeface="Proxima Nova"/>
                <a:sym typeface="Proxima Nova"/>
              </a:rPr>
              <a:t>superpowers</a:t>
            </a:r>
          </a:p>
          <a:p>
            <a:pPr lvl="0">
              <a:spcBef>
                <a:spcPts val="0"/>
              </a:spcBef>
              <a:buNone/>
            </a:pPr>
            <a:endParaRPr>
              <a:latin typeface="Comic Sans MS" panose="030F0702030302020204" pitchFamily="66" charset="0"/>
              <a:ea typeface="Proxima Nova"/>
              <a:cs typeface="Proxima Nova"/>
              <a:sym typeface="Proxima Nova"/>
            </a:endParaRPr>
          </a:p>
          <a:p>
            <a:pPr lvl="0">
              <a:spcBef>
                <a:spcPts val="0"/>
              </a:spcBef>
              <a:buNone/>
            </a:pPr>
            <a:r>
              <a:rPr lang="en" u="sng">
                <a:latin typeface="Comic Sans MS" panose="030F0702030302020204" pitchFamily="66" charset="0"/>
                <a:ea typeface="Proxima Nova"/>
                <a:cs typeface="Proxima Nova"/>
                <a:sym typeface="Proxima Nova"/>
              </a:rPr>
              <a:t>Sketch </a:t>
            </a:r>
            <a:r>
              <a:rPr lang="en">
                <a:latin typeface="Comic Sans MS" panose="030F0702030302020204" pitchFamily="66" charset="0"/>
                <a:ea typeface="Proxima Nova"/>
                <a:cs typeface="Proxima Nova"/>
                <a:sym typeface="Proxima Nova"/>
              </a:rPr>
              <a:t>your superhero in the square provided</a:t>
            </a:r>
          </a:p>
        </p:txBody>
      </p:sp>
      <p:sp>
        <p:nvSpPr>
          <p:cNvPr id="158" name="Shape 158"/>
          <p:cNvSpPr/>
          <p:nvPr/>
        </p:nvSpPr>
        <p:spPr>
          <a:xfrm>
            <a:off x="6127475" y="2402150"/>
            <a:ext cx="2237100" cy="2237100"/>
          </a:xfrm>
          <a:prstGeom prst="rect">
            <a:avLst/>
          </a:prstGeom>
          <a:noFill/>
          <a:ln w="2857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latin typeface="Comic Sans MS" panose="030F0702030302020204" pitchFamily="66" charset="0"/>
            </a:endParaRPr>
          </a:p>
        </p:txBody>
      </p:sp>
      <p:pic>
        <p:nvPicPr>
          <p:cNvPr id="159" name="Shape 159"/>
          <p:cNvPicPr preferRelativeResize="0"/>
          <p:nvPr/>
        </p:nvPicPr>
        <p:blipFill rotWithShape="1">
          <a:blip r:embed="rId3">
            <a:alphaModFix/>
          </a:blip>
          <a:srcRect l="5352" r="4378"/>
          <a:stretch/>
        </p:blipFill>
        <p:spPr>
          <a:xfrm>
            <a:off x="6176251" y="2528800"/>
            <a:ext cx="2136125" cy="1987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b="1">
                <a:latin typeface="Comic Sans MS" panose="030F0702030302020204" pitchFamily="66" charset="0"/>
                <a:ea typeface="Lobster Two"/>
                <a:cs typeface="Lobster Two"/>
                <a:sym typeface="Lobster Two"/>
              </a:rPr>
              <a:t>Step 2: </a:t>
            </a:r>
            <a:r>
              <a:rPr lang="en" b="1">
                <a:latin typeface="Comic Sans MS" panose="030F0702030302020204" pitchFamily="66" charset="0"/>
                <a:ea typeface="Proxima Nova"/>
                <a:cs typeface="Proxima Nova"/>
                <a:sym typeface="Proxima Nova"/>
              </a:rPr>
              <a:t>Use </a:t>
            </a:r>
            <a:r>
              <a:rPr lang="en" b="1" u="sng">
                <a:latin typeface="Comic Sans MS" panose="030F0702030302020204" pitchFamily="66" charset="0"/>
                <a:ea typeface="Proxima Nova"/>
                <a:cs typeface="Proxima Nova"/>
                <a:sym typeface="Proxima Nova"/>
              </a:rPr>
              <a:t>abstraction</a:t>
            </a:r>
            <a:r>
              <a:rPr lang="en" b="1">
                <a:latin typeface="Comic Sans MS" panose="030F0702030302020204" pitchFamily="66" charset="0"/>
                <a:ea typeface="Proxima Nova"/>
                <a:cs typeface="Proxima Nova"/>
                <a:sym typeface="Proxima Nova"/>
              </a:rPr>
              <a:t> to simplify your design</a:t>
            </a:r>
          </a:p>
        </p:txBody>
      </p:sp>
      <p:sp>
        <p:nvSpPr>
          <p:cNvPr id="165" name="Shape 165"/>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rtl="0">
              <a:spcBef>
                <a:spcPts val="0"/>
              </a:spcBef>
              <a:buClr>
                <a:srgbClr val="000000"/>
              </a:buClr>
              <a:buSzPct val="61111"/>
              <a:buFont typeface="Arial"/>
              <a:buNone/>
            </a:pPr>
            <a:r>
              <a:rPr lang="en">
                <a:latin typeface="Comic Sans MS" panose="030F0702030302020204" pitchFamily="66" charset="0"/>
                <a:ea typeface="Proxima Nova"/>
                <a:cs typeface="Proxima Nova"/>
                <a:sym typeface="Proxima Nova"/>
              </a:rPr>
              <a:t>Recreate your superhero with a simple geometric shape with five or fewer labeled vertices. Your vertices must land on the intersection of two grid lines.</a:t>
            </a:r>
          </a:p>
        </p:txBody>
      </p:sp>
      <p:pic>
        <p:nvPicPr>
          <p:cNvPr id="166" name="Shape 166"/>
          <p:cNvPicPr preferRelativeResize="0"/>
          <p:nvPr/>
        </p:nvPicPr>
        <p:blipFill>
          <a:blip r:embed="rId3">
            <a:alphaModFix/>
          </a:blip>
          <a:stretch>
            <a:fillRect/>
          </a:stretch>
        </p:blipFill>
        <p:spPr>
          <a:xfrm>
            <a:off x="473275" y="2450850"/>
            <a:ext cx="1199675" cy="2060525"/>
          </a:xfrm>
          <a:prstGeom prst="rect">
            <a:avLst/>
          </a:prstGeom>
          <a:noFill/>
          <a:ln>
            <a:noFill/>
          </a:ln>
        </p:spPr>
      </p:pic>
      <p:pic>
        <p:nvPicPr>
          <p:cNvPr id="167" name="Shape 167"/>
          <p:cNvPicPr preferRelativeResize="0"/>
          <p:nvPr/>
        </p:nvPicPr>
        <p:blipFill>
          <a:blip r:embed="rId4">
            <a:alphaModFix/>
          </a:blip>
          <a:stretch>
            <a:fillRect/>
          </a:stretch>
        </p:blipFill>
        <p:spPr>
          <a:xfrm>
            <a:off x="4549050" y="2149751"/>
            <a:ext cx="1553169" cy="2377300"/>
          </a:xfrm>
          <a:prstGeom prst="rect">
            <a:avLst/>
          </a:prstGeom>
          <a:noFill/>
          <a:ln>
            <a:noFill/>
          </a:ln>
        </p:spPr>
      </p:pic>
      <p:pic>
        <p:nvPicPr>
          <p:cNvPr id="168" name="Shape 168"/>
          <p:cNvPicPr preferRelativeResize="0"/>
          <p:nvPr/>
        </p:nvPicPr>
        <p:blipFill>
          <a:blip r:embed="rId5">
            <a:alphaModFix/>
          </a:blip>
          <a:stretch>
            <a:fillRect/>
          </a:stretch>
        </p:blipFill>
        <p:spPr>
          <a:xfrm>
            <a:off x="1774225" y="2149738"/>
            <a:ext cx="2407276" cy="2407276"/>
          </a:xfrm>
          <a:prstGeom prst="rect">
            <a:avLst/>
          </a:prstGeom>
          <a:noFill/>
          <a:ln>
            <a:noFill/>
          </a:ln>
        </p:spPr>
      </p:pic>
      <p:pic>
        <p:nvPicPr>
          <p:cNvPr id="169" name="Shape 169"/>
          <p:cNvPicPr preferRelativeResize="0"/>
          <p:nvPr/>
        </p:nvPicPr>
        <p:blipFill>
          <a:blip r:embed="rId6">
            <a:alphaModFix/>
          </a:blip>
          <a:stretch>
            <a:fillRect/>
          </a:stretch>
        </p:blipFill>
        <p:spPr>
          <a:xfrm>
            <a:off x="6147625" y="2137450"/>
            <a:ext cx="2407274" cy="24072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b="1">
                <a:latin typeface="Comic Sans MS" panose="030F0702030302020204" pitchFamily="66" charset="0"/>
                <a:ea typeface="Lobster Two"/>
                <a:cs typeface="Lobster Two"/>
                <a:sym typeface="Lobster Two"/>
              </a:rPr>
              <a:t>Step 3: </a:t>
            </a:r>
            <a:r>
              <a:rPr lang="en" b="1">
                <a:latin typeface="Comic Sans MS" panose="030F0702030302020204" pitchFamily="66" charset="0"/>
                <a:ea typeface="Proxima Nova"/>
                <a:cs typeface="Proxima Nova"/>
                <a:sym typeface="Proxima Nova"/>
              </a:rPr>
              <a:t>Write your superhero story</a:t>
            </a:r>
          </a:p>
        </p:txBody>
      </p:sp>
      <p:sp>
        <p:nvSpPr>
          <p:cNvPr id="175" name="Shape 175"/>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rtl="0">
              <a:spcBef>
                <a:spcPts val="0"/>
              </a:spcBef>
              <a:buClr>
                <a:schemeClr val="dk1"/>
              </a:buClr>
              <a:buSzPct val="61111"/>
              <a:buFont typeface="Arial"/>
              <a:buNone/>
            </a:pPr>
            <a:r>
              <a:rPr lang="en">
                <a:latin typeface="Comic Sans MS" panose="030F0702030302020204" pitchFamily="66" charset="0"/>
                <a:ea typeface="Proxima Nova"/>
                <a:cs typeface="Proxima Nova"/>
                <a:sym typeface="Proxima Nova"/>
              </a:rPr>
              <a:t>Choose one of the following three story ideas, then write out your story in a short paragraph, at least 5 complete sentences. </a:t>
            </a:r>
          </a:p>
          <a:p>
            <a:pPr marL="457200" lvl="0" indent="-342900" rtl="0">
              <a:spcBef>
                <a:spcPts val="0"/>
              </a:spcBef>
              <a:buFont typeface="Proxima Nova"/>
            </a:pPr>
            <a:r>
              <a:rPr lang="en">
                <a:latin typeface="Comic Sans MS" panose="030F0702030302020204" pitchFamily="66" charset="0"/>
                <a:ea typeface="Proxima Nova"/>
                <a:cs typeface="Proxima Nova"/>
                <a:sym typeface="Proxima Nova"/>
              </a:rPr>
              <a:t>The first day your superhero discovers their </a:t>
            </a:r>
            <a:br>
              <a:rPr lang="en">
                <a:latin typeface="Comic Sans MS" panose="030F0702030302020204" pitchFamily="66" charset="0"/>
                <a:ea typeface="Proxima Nova"/>
                <a:cs typeface="Proxima Nova"/>
                <a:sym typeface="Proxima Nova"/>
              </a:rPr>
            </a:br>
            <a:r>
              <a:rPr lang="en">
                <a:latin typeface="Comic Sans MS" panose="030F0702030302020204" pitchFamily="66" charset="0"/>
                <a:ea typeface="Proxima Nova"/>
                <a:cs typeface="Proxima Nova"/>
                <a:sym typeface="Proxima Nova"/>
              </a:rPr>
              <a:t>powers. Things get a little out of control!</a:t>
            </a:r>
          </a:p>
          <a:p>
            <a:pPr marL="457200" lvl="0" indent="-342900">
              <a:spcBef>
                <a:spcPts val="0"/>
              </a:spcBef>
              <a:buFont typeface="Proxima Nova"/>
            </a:pPr>
            <a:r>
              <a:rPr lang="en">
                <a:latin typeface="Comic Sans MS" panose="030F0702030302020204" pitchFamily="66" charset="0"/>
                <a:ea typeface="Proxima Nova"/>
                <a:cs typeface="Proxima Nova"/>
                <a:sym typeface="Proxima Nova"/>
              </a:rPr>
              <a:t>A supervillain (of your own design) has </a:t>
            </a:r>
            <a:br>
              <a:rPr lang="en">
                <a:latin typeface="Comic Sans MS" panose="030F0702030302020204" pitchFamily="66" charset="0"/>
                <a:ea typeface="Proxima Nova"/>
                <a:cs typeface="Proxima Nova"/>
                <a:sym typeface="Proxima Nova"/>
              </a:rPr>
            </a:br>
            <a:r>
              <a:rPr lang="en">
                <a:latin typeface="Comic Sans MS" panose="030F0702030302020204" pitchFamily="66" charset="0"/>
                <a:ea typeface="Proxima Nova"/>
                <a:cs typeface="Proxima Nova"/>
                <a:sym typeface="Proxima Nova"/>
              </a:rPr>
              <a:t>kidnapped your best friend - how will your </a:t>
            </a:r>
            <a:br>
              <a:rPr lang="en">
                <a:latin typeface="Comic Sans MS" panose="030F0702030302020204" pitchFamily="66" charset="0"/>
                <a:ea typeface="Proxima Nova"/>
                <a:cs typeface="Proxima Nova"/>
                <a:sym typeface="Proxima Nova"/>
              </a:rPr>
            </a:br>
            <a:r>
              <a:rPr lang="en">
                <a:latin typeface="Comic Sans MS" panose="030F0702030302020204" pitchFamily="66" charset="0"/>
                <a:ea typeface="Proxima Nova"/>
                <a:cs typeface="Proxima Nova"/>
                <a:sym typeface="Proxima Nova"/>
              </a:rPr>
              <a:t>superhero free them?</a:t>
            </a:r>
          </a:p>
          <a:p>
            <a:pPr marL="457200" lvl="0" indent="-342900">
              <a:spcBef>
                <a:spcPts val="0"/>
              </a:spcBef>
              <a:buFont typeface="Proxima Nova"/>
            </a:pPr>
            <a:r>
              <a:rPr lang="en">
                <a:latin typeface="Comic Sans MS" panose="030F0702030302020204" pitchFamily="66" charset="0"/>
                <a:ea typeface="Proxima Nova"/>
                <a:cs typeface="Proxima Nova"/>
                <a:sym typeface="Proxima Nova"/>
              </a:rPr>
              <a:t>An alien army is invading Tacoma - how will </a:t>
            </a:r>
            <a:br>
              <a:rPr lang="en">
                <a:latin typeface="Comic Sans MS" panose="030F0702030302020204" pitchFamily="66" charset="0"/>
                <a:ea typeface="Proxima Nova"/>
                <a:cs typeface="Proxima Nova"/>
                <a:sym typeface="Proxima Nova"/>
              </a:rPr>
            </a:br>
            <a:r>
              <a:rPr lang="en">
                <a:latin typeface="Comic Sans MS" panose="030F0702030302020204" pitchFamily="66" charset="0"/>
                <a:ea typeface="Proxima Nova"/>
                <a:cs typeface="Proxima Nova"/>
                <a:sym typeface="Proxima Nova"/>
              </a:rPr>
              <a:t>your superhero stop them and save the world?</a:t>
            </a:r>
          </a:p>
          <a:p>
            <a:pPr lvl="0">
              <a:spcBef>
                <a:spcPts val="0"/>
              </a:spcBef>
              <a:buClr>
                <a:schemeClr val="dk1"/>
              </a:buClr>
              <a:buSzPct val="61111"/>
              <a:buFont typeface="Arial"/>
              <a:buNone/>
            </a:pPr>
            <a:endParaRPr>
              <a:latin typeface="Comic Sans MS" panose="030F0702030302020204" pitchFamily="66" charset="0"/>
              <a:ea typeface="Proxima Nova"/>
              <a:cs typeface="Proxima Nova"/>
              <a:sym typeface="Proxima Nova"/>
            </a:endParaRPr>
          </a:p>
          <a:p>
            <a:pPr lvl="0">
              <a:spcBef>
                <a:spcPts val="0"/>
              </a:spcBef>
              <a:buNone/>
            </a:pPr>
            <a:endParaRPr>
              <a:latin typeface="Comic Sans MS" panose="030F0702030302020204" pitchFamily="66" charset="0"/>
              <a:ea typeface="Proxima Nova"/>
              <a:cs typeface="Proxima Nova"/>
              <a:sym typeface="Proxima Nova"/>
            </a:endParaRPr>
          </a:p>
        </p:txBody>
      </p:sp>
      <p:pic>
        <p:nvPicPr>
          <p:cNvPr id="176" name="Shape 176"/>
          <p:cNvPicPr preferRelativeResize="0"/>
          <p:nvPr/>
        </p:nvPicPr>
        <p:blipFill>
          <a:blip r:embed="rId3">
            <a:alphaModFix/>
          </a:blip>
          <a:stretch>
            <a:fillRect/>
          </a:stretch>
        </p:blipFill>
        <p:spPr>
          <a:xfrm>
            <a:off x="5971651" y="2186100"/>
            <a:ext cx="3064751" cy="28290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sz="2400" b="1" dirty="0">
                <a:latin typeface="Comic Sans MS" panose="030F0702030302020204" pitchFamily="66" charset="0"/>
                <a:ea typeface="Lobster Two"/>
                <a:cs typeface="Lobster Two"/>
                <a:sym typeface="Lobster Two"/>
              </a:rPr>
              <a:t>Step 4: </a:t>
            </a:r>
            <a:r>
              <a:rPr lang="en" sz="2400" b="1" dirty="0">
                <a:latin typeface="Comic Sans MS" panose="030F0702030302020204" pitchFamily="66" charset="0"/>
                <a:ea typeface="Proxima Nova"/>
                <a:cs typeface="Proxima Nova"/>
                <a:sym typeface="Proxima Nova"/>
              </a:rPr>
              <a:t>Use </a:t>
            </a:r>
            <a:r>
              <a:rPr lang="en" sz="2400" b="1" u="sng" dirty="0">
                <a:latin typeface="Comic Sans MS" panose="030F0702030302020204" pitchFamily="66" charset="0"/>
                <a:ea typeface="Proxima Nova"/>
                <a:cs typeface="Proxima Nova"/>
                <a:sym typeface="Proxima Nova"/>
              </a:rPr>
              <a:t>decomposition</a:t>
            </a:r>
            <a:r>
              <a:rPr lang="en" sz="2400" b="1" dirty="0">
                <a:latin typeface="Comic Sans MS" panose="030F0702030302020204" pitchFamily="66" charset="0"/>
                <a:ea typeface="Proxima Nova"/>
                <a:cs typeface="Proxima Nova"/>
                <a:sym typeface="Proxima Nova"/>
              </a:rPr>
              <a:t> to break down your story</a:t>
            </a:r>
          </a:p>
        </p:txBody>
      </p:sp>
      <p:sp>
        <p:nvSpPr>
          <p:cNvPr id="182" name="Shape 182"/>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r>
              <a:rPr lang="en">
                <a:latin typeface="Comic Sans MS" panose="030F0702030302020204" pitchFamily="66" charset="0"/>
                <a:ea typeface="Proxima Nova"/>
                <a:cs typeface="Proxima Nova"/>
                <a:sym typeface="Proxima Nova"/>
              </a:rPr>
              <a:t>Your story needs to be broken down into four comic panels. Each panel needs to include your superhero. Each panel can also include:</a:t>
            </a:r>
          </a:p>
          <a:p>
            <a:pPr marL="457200" lvl="0" indent="-342900" rtl="0">
              <a:spcBef>
                <a:spcPts val="0"/>
              </a:spcBef>
              <a:buFont typeface="Proxima Nova"/>
            </a:pPr>
            <a:r>
              <a:rPr lang="en">
                <a:latin typeface="Comic Sans MS" panose="030F0702030302020204" pitchFamily="66" charset="0"/>
                <a:ea typeface="Proxima Nova"/>
                <a:cs typeface="Proxima Nova"/>
                <a:sym typeface="Proxima Nova"/>
              </a:rPr>
              <a:t>Other characters</a:t>
            </a:r>
          </a:p>
          <a:p>
            <a:pPr marL="457200" lvl="0" indent="-342900" rtl="0">
              <a:spcBef>
                <a:spcPts val="0"/>
              </a:spcBef>
              <a:buFont typeface="Proxima Nova"/>
            </a:pPr>
            <a:r>
              <a:rPr lang="en">
                <a:latin typeface="Comic Sans MS" panose="030F0702030302020204" pitchFamily="66" charset="0"/>
                <a:ea typeface="Proxima Nova"/>
                <a:cs typeface="Proxima Nova"/>
                <a:sym typeface="Proxima Nova"/>
              </a:rPr>
              <a:t>Props and scenery</a:t>
            </a:r>
          </a:p>
          <a:p>
            <a:pPr marL="457200" lvl="0" indent="-342900" rtl="0">
              <a:spcBef>
                <a:spcPts val="0"/>
              </a:spcBef>
              <a:buFont typeface="Proxima Nova"/>
            </a:pPr>
            <a:r>
              <a:rPr lang="en">
                <a:latin typeface="Comic Sans MS" panose="030F0702030302020204" pitchFamily="66" charset="0"/>
                <a:ea typeface="Proxima Nova"/>
                <a:cs typeface="Proxima Nova"/>
                <a:sym typeface="Proxima Nova"/>
              </a:rPr>
              <a:t>Speech or thought bubbles</a:t>
            </a:r>
          </a:p>
          <a:p>
            <a:pPr marL="457200" lvl="0" indent="-342900">
              <a:spcBef>
                <a:spcPts val="0"/>
              </a:spcBef>
              <a:buFont typeface="Proxima Nova"/>
            </a:pPr>
            <a:r>
              <a:rPr lang="en">
                <a:latin typeface="Comic Sans MS" panose="030F0702030302020204" pitchFamily="66" charset="0"/>
                <a:ea typeface="Proxima Nova"/>
                <a:cs typeface="Proxima Nova"/>
                <a:sym typeface="Proxima Nova"/>
              </a:rPr>
              <a:t>Captions or sound effects</a:t>
            </a:r>
          </a:p>
        </p:txBody>
      </p:sp>
      <p:pic>
        <p:nvPicPr>
          <p:cNvPr id="183" name="Shape 183"/>
          <p:cNvPicPr preferRelativeResize="0"/>
          <p:nvPr/>
        </p:nvPicPr>
        <p:blipFill>
          <a:blip r:embed="rId3">
            <a:alphaModFix/>
          </a:blip>
          <a:stretch>
            <a:fillRect/>
          </a:stretch>
        </p:blipFill>
        <p:spPr>
          <a:xfrm>
            <a:off x="4023301" y="2130251"/>
            <a:ext cx="4735601" cy="2672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214750" y="445025"/>
            <a:ext cx="8783700" cy="572700"/>
          </a:xfrm>
          <a:prstGeom prst="rect">
            <a:avLst/>
          </a:prstGeom>
        </p:spPr>
        <p:txBody>
          <a:bodyPr wrap="square" lIns="91425" tIns="91425" rIns="91425" bIns="91425" anchor="t" anchorCtr="0">
            <a:noAutofit/>
          </a:bodyPr>
          <a:lstStyle/>
          <a:p>
            <a:pPr lvl="0">
              <a:spcBef>
                <a:spcPts val="0"/>
              </a:spcBef>
              <a:buNone/>
            </a:pPr>
            <a:r>
              <a:rPr lang="en" sz="2400" b="1" dirty="0">
                <a:latin typeface="Comic Sans MS" panose="030F0702030302020204" pitchFamily="66" charset="0"/>
                <a:ea typeface="Lobster Two"/>
                <a:cs typeface="Lobster Two"/>
                <a:sym typeface="Lobster Two"/>
              </a:rPr>
              <a:t>Step 5: </a:t>
            </a:r>
            <a:r>
              <a:rPr lang="en" sz="2400" b="1" dirty="0">
                <a:latin typeface="Comic Sans MS" panose="030F0702030302020204" pitchFamily="66" charset="0"/>
                <a:ea typeface="Proxima Nova"/>
                <a:cs typeface="Proxima Nova"/>
                <a:sym typeface="Proxima Nova"/>
              </a:rPr>
              <a:t>Cut out your hero and put him or her in Panel 1</a:t>
            </a:r>
          </a:p>
        </p:txBody>
      </p:sp>
      <p:sp>
        <p:nvSpPr>
          <p:cNvPr id="224" name="Shape 224"/>
          <p:cNvSpPr txBox="1">
            <a:spLocks noGrp="1"/>
          </p:cNvSpPr>
          <p:nvPr>
            <p:ph type="body" idx="1"/>
          </p:nvPr>
        </p:nvSpPr>
        <p:spPr>
          <a:xfrm>
            <a:off x="311700" y="1152475"/>
            <a:ext cx="3828600" cy="3416400"/>
          </a:xfrm>
          <a:prstGeom prst="rect">
            <a:avLst/>
          </a:prstGeom>
        </p:spPr>
        <p:txBody>
          <a:bodyPr wrap="square" lIns="91425" tIns="91425" rIns="91425" bIns="91425" anchor="t" anchorCtr="0">
            <a:noAutofit/>
          </a:bodyPr>
          <a:lstStyle/>
          <a:p>
            <a:pPr lvl="0">
              <a:spcBef>
                <a:spcPts val="0"/>
              </a:spcBef>
              <a:buNone/>
            </a:pPr>
            <a:r>
              <a:rPr lang="en">
                <a:latin typeface="Comic Sans MS" panose="030F0702030302020204" pitchFamily="66" charset="0"/>
                <a:ea typeface="Proxima Nova"/>
                <a:cs typeface="Proxima Nova"/>
                <a:sym typeface="Proxima Nova"/>
              </a:rPr>
              <a:t>Trace your simplified hero design into the first panel, making sure your verticles land on grid lines.</a:t>
            </a:r>
          </a:p>
          <a:p>
            <a:pPr lvl="0">
              <a:spcBef>
                <a:spcPts val="0"/>
              </a:spcBef>
              <a:buNone/>
            </a:pPr>
            <a:r>
              <a:rPr lang="en">
                <a:latin typeface="Comic Sans MS" panose="030F0702030302020204" pitchFamily="66" charset="0"/>
                <a:ea typeface="Proxima Nova"/>
                <a:cs typeface="Proxima Nova"/>
                <a:sym typeface="Proxima Nova"/>
              </a:rPr>
              <a:t>Record the coordinates of each vertex on your handout</a:t>
            </a:r>
            <a:br>
              <a:rPr lang="en">
                <a:latin typeface="Comic Sans MS" panose="030F0702030302020204" pitchFamily="66" charset="0"/>
                <a:ea typeface="Proxima Nova"/>
                <a:cs typeface="Proxima Nova"/>
                <a:sym typeface="Proxima Nova"/>
              </a:rPr>
            </a:br>
            <a:endParaRPr lang="en">
              <a:latin typeface="Comic Sans MS" panose="030F0702030302020204" pitchFamily="66" charset="0"/>
              <a:ea typeface="Proxima Nova"/>
              <a:cs typeface="Proxima Nova"/>
              <a:sym typeface="Proxima Nova"/>
            </a:endParaRPr>
          </a:p>
        </p:txBody>
      </p:sp>
      <p:pic>
        <p:nvPicPr>
          <p:cNvPr id="225" name="Shape 225"/>
          <p:cNvPicPr preferRelativeResize="0"/>
          <p:nvPr/>
        </p:nvPicPr>
        <p:blipFill>
          <a:blip r:embed="rId3">
            <a:alphaModFix/>
          </a:blip>
          <a:stretch>
            <a:fillRect/>
          </a:stretch>
        </p:blipFill>
        <p:spPr>
          <a:xfrm>
            <a:off x="4450788" y="1152463"/>
            <a:ext cx="4333875" cy="3743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sz="2400" b="1">
                <a:latin typeface="Comic Sans MS" panose="030F0702030302020204" pitchFamily="66" charset="0"/>
                <a:ea typeface="Lobster Two"/>
                <a:cs typeface="Lobster Two"/>
                <a:sym typeface="Lobster Two"/>
              </a:rPr>
              <a:t>Step 6: </a:t>
            </a:r>
            <a:r>
              <a:rPr lang="en" sz="2400" b="1">
                <a:latin typeface="Comic Sans MS" panose="030F0702030302020204" pitchFamily="66" charset="0"/>
                <a:ea typeface="Proxima Nova"/>
                <a:cs typeface="Proxima Nova"/>
                <a:sym typeface="Proxima Nova"/>
              </a:rPr>
              <a:t>Use </a:t>
            </a:r>
            <a:r>
              <a:rPr lang="en" sz="2400" b="1" u="sng">
                <a:latin typeface="Comic Sans MS" panose="030F0702030302020204" pitchFamily="66" charset="0"/>
                <a:ea typeface="Proxima Nova"/>
                <a:cs typeface="Proxima Nova"/>
                <a:sym typeface="Proxima Nova"/>
              </a:rPr>
              <a:t>algorithmic thinking</a:t>
            </a:r>
            <a:r>
              <a:rPr lang="en" sz="2400" b="1">
                <a:latin typeface="Comic Sans MS" panose="030F0702030302020204" pitchFamily="66" charset="0"/>
                <a:ea typeface="Proxima Nova"/>
                <a:cs typeface="Proxima Nova"/>
                <a:sym typeface="Proxima Nova"/>
              </a:rPr>
              <a:t> to move your hero</a:t>
            </a:r>
          </a:p>
        </p:txBody>
      </p:sp>
      <p:sp>
        <p:nvSpPr>
          <p:cNvPr id="231" name="Shape 231"/>
          <p:cNvSpPr txBox="1">
            <a:spLocks noGrp="1"/>
          </p:cNvSpPr>
          <p:nvPr>
            <p:ph type="body" idx="1"/>
          </p:nvPr>
        </p:nvSpPr>
        <p:spPr>
          <a:xfrm>
            <a:off x="311700" y="1053322"/>
            <a:ext cx="8753100" cy="3416400"/>
          </a:xfrm>
          <a:prstGeom prst="rect">
            <a:avLst/>
          </a:prstGeom>
        </p:spPr>
        <p:txBody>
          <a:bodyPr wrap="square" lIns="91425" tIns="91425" rIns="91425" bIns="91425" anchor="t" anchorCtr="0">
            <a:noAutofit/>
          </a:bodyPr>
          <a:lstStyle/>
          <a:p>
            <a:pPr lvl="0">
              <a:spcBef>
                <a:spcPts val="0"/>
              </a:spcBef>
              <a:buClr>
                <a:schemeClr val="dk1"/>
              </a:buClr>
              <a:buSzPct val="61111"/>
              <a:buFont typeface="Arial"/>
              <a:buNone/>
            </a:pPr>
            <a:r>
              <a:rPr lang="en" sz="1600" dirty="0">
                <a:latin typeface="Comic Sans MS" panose="030F0702030302020204" pitchFamily="66" charset="0"/>
                <a:ea typeface="Proxima Nova"/>
                <a:cs typeface="Proxima Nova"/>
                <a:sym typeface="Proxima Nova"/>
              </a:rPr>
              <a:t>For each panel, come up with one or more transformation (translation, reflection or rotation) to get your superhero where you want them in the panel. </a:t>
            </a:r>
          </a:p>
          <a:p>
            <a:pPr marL="457200" lvl="0" indent="-342900" rtl="0">
              <a:spcBef>
                <a:spcPts val="0"/>
              </a:spcBef>
              <a:buFont typeface="Proxima Nova"/>
            </a:pPr>
            <a:r>
              <a:rPr lang="en" sz="1600" dirty="0">
                <a:latin typeface="Comic Sans MS" panose="030F0702030302020204" pitchFamily="66" charset="0"/>
                <a:ea typeface="Proxima Nova"/>
                <a:cs typeface="Proxima Nova"/>
                <a:sym typeface="Proxima Nova"/>
              </a:rPr>
              <a:t>You must use at least one reflection OR one rotation in your project</a:t>
            </a:r>
          </a:p>
          <a:p>
            <a:pPr marL="457200" lvl="0" indent="-342900" rtl="0">
              <a:spcBef>
                <a:spcPts val="0"/>
              </a:spcBef>
              <a:buFont typeface="Proxima Nova"/>
            </a:pPr>
            <a:r>
              <a:rPr lang="en" sz="1600" dirty="0">
                <a:latin typeface="Comic Sans MS" panose="030F0702030302020204" pitchFamily="66" charset="0"/>
                <a:ea typeface="Proxima Nova"/>
                <a:cs typeface="Proxima Nova"/>
                <a:sym typeface="Proxima Nova"/>
              </a:rPr>
              <a:t>You must write your steps, including what transformation(s) you did and </a:t>
            </a:r>
            <a:br>
              <a:rPr lang="en" sz="1600" dirty="0">
                <a:latin typeface="Comic Sans MS" panose="030F0702030302020204" pitchFamily="66" charset="0"/>
                <a:ea typeface="Proxima Nova"/>
                <a:cs typeface="Proxima Nova"/>
                <a:sym typeface="Proxima Nova"/>
              </a:rPr>
            </a:br>
            <a:r>
              <a:rPr lang="en" sz="1600" dirty="0">
                <a:latin typeface="Comic Sans MS" panose="030F0702030302020204" pitchFamily="66" charset="0"/>
                <a:ea typeface="Proxima Nova"/>
                <a:cs typeface="Proxima Nova"/>
                <a:sym typeface="Proxima Nova"/>
              </a:rPr>
              <a:t>the coordinates of each vertex in each panel</a:t>
            </a:r>
          </a:p>
          <a:p>
            <a:pPr marL="457200" lvl="0" indent="-342900" rtl="0">
              <a:spcBef>
                <a:spcPts val="0"/>
              </a:spcBef>
              <a:buFont typeface="Proxima Nova"/>
            </a:pPr>
            <a:r>
              <a:rPr lang="en" sz="1600" dirty="0">
                <a:latin typeface="Comic Sans MS" panose="030F0702030302020204" pitchFamily="66" charset="0"/>
                <a:ea typeface="Proxima Nova"/>
                <a:cs typeface="Proxima Nova"/>
                <a:sym typeface="Proxima Nova"/>
              </a:rPr>
              <a:t>Use the cutout to help visualize where you want your hero in each panel</a:t>
            </a:r>
          </a:p>
          <a:p>
            <a:pPr lvl="0">
              <a:spcBef>
                <a:spcPts val="0"/>
              </a:spcBef>
              <a:buClr>
                <a:schemeClr val="dk1"/>
              </a:buClr>
              <a:buSzPct val="61111"/>
              <a:buFont typeface="Arial"/>
              <a:buNone/>
            </a:pPr>
            <a:endParaRPr sz="1600" dirty="0">
              <a:latin typeface="Comic Sans MS" panose="030F0702030302020204" pitchFamily="66" charset="0"/>
              <a:ea typeface="Proxima Nova"/>
              <a:cs typeface="Proxima Nova"/>
              <a:sym typeface="Proxima Nova"/>
            </a:endParaRPr>
          </a:p>
          <a:p>
            <a:pPr lvl="0">
              <a:spcBef>
                <a:spcPts val="0"/>
              </a:spcBef>
              <a:buNone/>
            </a:pPr>
            <a:endParaRPr sz="1600" dirty="0">
              <a:latin typeface="Comic Sans MS" panose="030F0702030302020204" pitchFamily="66" charset="0"/>
              <a:ea typeface="Proxima Nova"/>
              <a:cs typeface="Proxima Nova"/>
              <a:sym typeface="Proxima Nova"/>
            </a:endParaRPr>
          </a:p>
        </p:txBody>
      </p:sp>
      <p:graphicFrame>
        <p:nvGraphicFramePr>
          <p:cNvPr id="232" name="Shape 232"/>
          <p:cNvGraphicFramePr/>
          <p:nvPr/>
        </p:nvGraphicFramePr>
        <p:xfrm>
          <a:off x="229713" y="3561900"/>
          <a:ext cx="8684575" cy="1418273"/>
        </p:xfrm>
        <a:graphic>
          <a:graphicData uri="http://schemas.openxmlformats.org/drawingml/2006/table">
            <a:tbl>
              <a:tblPr>
                <a:noFill/>
                <a:tableStyleId>{BFC00092-7D1A-40B2-BC1D-241EEEDEC8FA}</a:tableStyleId>
              </a:tblPr>
              <a:tblGrid>
                <a:gridCol w="1394075">
                  <a:extLst>
                    <a:ext uri="{9D8B030D-6E8A-4147-A177-3AD203B41FA5}">
                      <a16:colId xmlns:a16="http://schemas.microsoft.com/office/drawing/2014/main" val="20000"/>
                    </a:ext>
                  </a:extLst>
                </a:gridCol>
                <a:gridCol w="7290500">
                  <a:extLst>
                    <a:ext uri="{9D8B030D-6E8A-4147-A177-3AD203B41FA5}">
                      <a16:colId xmlns:a16="http://schemas.microsoft.com/office/drawing/2014/main" val="20001"/>
                    </a:ext>
                  </a:extLst>
                </a:gridCol>
              </a:tblGrid>
              <a:tr h="1038225">
                <a:tc>
                  <a:txBody>
                    <a:bodyPr/>
                    <a:lstStyle/>
                    <a:p>
                      <a:pPr lvl="0" rtl="0">
                        <a:spcBef>
                          <a:spcPts val="0"/>
                        </a:spcBef>
                        <a:buNone/>
                      </a:pPr>
                      <a:r>
                        <a:rPr lang="en" b="1"/>
                        <a:t>Example</a:t>
                      </a:r>
                      <a:r>
                        <a:rPr lang="en"/>
                        <a:t>: To get my hero from Panel 1 to Panel 2, I...</a:t>
                      </a:r>
                    </a:p>
                  </a:txBody>
                  <a:tcPr marL="63500" marR="63500" marT="63500" marB="63500">
                    <a:solidFill>
                      <a:srgbClr val="EFEFEF"/>
                    </a:solidFill>
                  </a:tcPr>
                </a:tc>
                <a:tc>
                  <a:txBody>
                    <a:bodyPr/>
                    <a:lstStyle/>
                    <a:p>
                      <a:pPr lvl="0" rtl="0">
                        <a:spcBef>
                          <a:spcPts val="0"/>
                        </a:spcBef>
                        <a:buNone/>
                      </a:pPr>
                      <a:r>
                        <a:rPr lang="en"/>
                        <a:t>translated by 3 units in the y-direction (up)</a:t>
                      </a:r>
                    </a:p>
                    <a:p>
                      <a:pPr lvl="0" rtl="0">
                        <a:spcBef>
                          <a:spcPts val="0"/>
                        </a:spcBef>
                        <a:buNone/>
                      </a:pPr>
                      <a:endParaRPr/>
                    </a:p>
                    <a:p>
                      <a:pPr lvl="0" algn="ctr" rtl="0">
                        <a:spcBef>
                          <a:spcPts val="0"/>
                        </a:spcBef>
                        <a:buNone/>
                      </a:pPr>
                      <a:endParaRPr/>
                    </a:p>
                    <a:p>
                      <a:pPr lvl="0" algn="ctr" rtl="0">
                        <a:spcBef>
                          <a:spcPts val="0"/>
                        </a:spcBef>
                        <a:buNone/>
                      </a:pPr>
                      <a:r>
                        <a:rPr lang="en"/>
                        <a:t>A</a:t>
                      </a:r>
                      <a:r>
                        <a:rPr lang="en" baseline="-25000"/>
                        <a:t>2</a:t>
                      </a:r>
                      <a:r>
                        <a:rPr lang="en"/>
                        <a:t>: </a:t>
                      </a:r>
                      <a:r>
                        <a:rPr lang="en" u="sng"/>
                        <a:t>    5    </a:t>
                      </a:r>
                      <a:r>
                        <a:rPr lang="en"/>
                        <a:t> , </a:t>
                      </a:r>
                      <a:r>
                        <a:rPr lang="en" u="sng"/>
                        <a:t>    15    </a:t>
                      </a:r>
                      <a:r>
                        <a:rPr lang="en"/>
                        <a:t>           B</a:t>
                      </a:r>
                      <a:r>
                        <a:rPr lang="en" baseline="-25000"/>
                        <a:t>2</a:t>
                      </a:r>
                      <a:r>
                        <a:rPr lang="en"/>
                        <a:t>: </a:t>
                      </a:r>
                      <a:r>
                        <a:rPr lang="en" u="sng"/>
                        <a:t>    0    </a:t>
                      </a:r>
                      <a:r>
                        <a:rPr lang="en"/>
                        <a:t> , </a:t>
                      </a:r>
                      <a:r>
                        <a:rPr lang="en" u="sng"/>
                        <a:t>    18    </a:t>
                      </a:r>
                      <a:r>
                        <a:rPr lang="en"/>
                        <a:t>           C</a:t>
                      </a:r>
                      <a:r>
                        <a:rPr lang="en" baseline="-25000"/>
                        <a:t>2</a:t>
                      </a:r>
                      <a:r>
                        <a:rPr lang="en"/>
                        <a:t>: </a:t>
                      </a:r>
                      <a:r>
                        <a:rPr lang="en" u="sng"/>
                        <a:t>   -5    </a:t>
                      </a:r>
                      <a:r>
                        <a:rPr lang="en"/>
                        <a:t> , </a:t>
                      </a:r>
                      <a:r>
                        <a:rPr lang="en" u="sng"/>
                        <a:t>    13    ￼  </a:t>
                      </a:r>
                    </a:p>
                    <a:p>
                      <a:pPr lvl="0" rtl="0">
                        <a:spcBef>
                          <a:spcPts val="0"/>
                        </a:spcBef>
                        <a:buNone/>
                      </a:pPr>
                      <a:endParaRPr/>
                    </a:p>
                    <a:p>
                      <a:pPr lvl="0" algn="ctr" rtl="0">
                        <a:lnSpc>
                          <a:spcPct val="115000"/>
                        </a:lnSpc>
                        <a:spcBef>
                          <a:spcPts val="0"/>
                        </a:spcBef>
                        <a:buNone/>
                      </a:pPr>
                      <a:r>
                        <a:rPr lang="en"/>
                        <a:t>D</a:t>
                      </a:r>
                      <a:r>
                        <a:rPr lang="en" baseline="-25000"/>
                        <a:t>2</a:t>
                      </a:r>
                      <a:r>
                        <a:rPr lang="en"/>
                        <a:t>: </a:t>
                      </a:r>
                      <a:r>
                        <a:rPr lang="en" u="sng"/>
                        <a:t>   -9    </a:t>
                      </a:r>
                      <a:r>
                        <a:rPr lang="en"/>
                        <a:t> , </a:t>
                      </a:r>
                      <a:r>
                        <a:rPr lang="en" u="sng"/>
                        <a:t>    4     </a:t>
                      </a:r>
                      <a:r>
                        <a:rPr lang="en"/>
                        <a:t>           E</a:t>
                      </a:r>
                      <a:r>
                        <a:rPr lang="en" baseline="-25000"/>
                        <a:t>2</a:t>
                      </a:r>
                      <a:r>
                        <a:rPr lang="en"/>
                        <a:t>: </a:t>
                      </a:r>
                      <a:r>
                        <a:rPr lang="en" u="sng"/>
                        <a:t>          </a:t>
                      </a:r>
                      <a:r>
                        <a:rPr lang="en"/>
                        <a:t> , </a:t>
                      </a:r>
                      <a:r>
                        <a:rPr lang="en" u="sng"/>
                        <a:t>           ￼</a:t>
                      </a:r>
                    </a:p>
                  </a:txBody>
                  <a:tcPr marL="63500" marR="63500" marT="63500" marB="63500">
                    <a:solidFill>
                      <a:srgbClr val="EFEFEF"/>
                    </a:solidFill>
                  </a:tcPr>
                </a:tc>
                <a:extLst>
                  <a:ext uri="{0D108BD9-81ED-4DB2-BD59-A6C34878D82A}">
                    <a16:rowId xmlns:a16="http://schemas.microsoft.com/office/drawing/2014/main" val="10000"/>
                  </a:ext>
                </a:extLst>
              </a:tr>
            </a:tbl>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594</Words>
  <Application>Microsoft Office PowerPoint</Application>
  <PresentationFormat>On-screen Show (16:9)</PresentationFormat>
  <Paragraphs>84</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Simple Light</vt:lpstr>
      <vt:lpstr>Superhero Transformations</vt:lpstr>
      <vt:lpstr>Introduction to Computational Thinking: Vocab</vt:lpstr>
      <vt:lpstr>Project overview</vt:lpstr>
      <vt:lpstr>Step 1: Create your superhero</vt:lpstr>
      <vt:lpstr>Step 2: Use abstraction to simplify your design</vt:lpstr>
      <vt:lpstr>Step 3: Write your superhero story</vt:lpstr>
      <vt:lpstr>Step 4: Use decomposition to break down your story</vt:lpstr>
      <vt:lpstr>Step 5: Cut out your hero and put him or her in Panel 1</vt:lpstr>
      <vt:lpstr>Step 6: Use algorithmic thinking to move your hero</vt:lpstr>
      <vt:lpstr>Step 7: Complete your comic!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Superhero Transformations</dc:title>
  <dc:creator>Eli Sheldon</dc:creator>
  <cp:lastModifiedBy>Eli Sheldon</cp:lastModifiedBy>
  <cp:revision>4</cp:revision>
  <dcterms:modified xsi:type="dcterms:W3CDTF">2021-07-11T16:20:06Z</dcterms:modified>
</cp:coreProperties>
</file>